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0"/>
  </p:notesMasterIdLst>
  <p:sldIdLst>
    <p:sldId id="256" r:id="rId2"/>
    <p:sldId id="326" r:id="rId3"/>
    <p:sldId id="329" r:id="rId4"/>
    <p:sldId id="335" r:id="rId5"/>
    <p:sldId id="336" r:id="rId6"/>
    <p:sldId id="337" r:id="rId7"/>
    <p:sldId id="331" r:id="rId8"/>
    <p:sldId id="333" r:id="rId9"/>
    <p:sldId id="334" r:id="rId10"/>
    <p:sldId id="327" r:id="rId11"/>
    <p:sldId id="332" r:id="rId12"/>
    <p:sldId id="283" r:id="rId13"/>
    <p:sldId id="284" r:id="rId14"/>
    <p:sldId id="285" r:id="rId15"/>
    <p:sldId id="330" r:id="rId16"/>
    <p:sldId id="286" r:id="rId17"/>
    <p:sldId id="288" r:id="rId18"/>
    <p:sldId id="257" r:id="rId19"/>
    <p:sldId id="258" r:id="rId20"/>
    <p:sldId id="259" r:id="rId21"/>
    <p:sldId id="282" r:id="rId22"/>
    <p:sldId id="287" r:id="rId23"/>
    <p:sldId id="289" r:id="rId24"/>
    <p:sldId id="296" r:id="rId25"/>
    <p:sldId id="323" r:id="rId26"/>
    <p:sldId id="291" r:id="rId27"/>
    <p:sldId id="313" r:id="rId28"/>
    <p:sldId id="297" r:id="rId29"/>
    <p:sldId id="298" r:id="rId30"/>
    <p:sldId id="300" r:id="rId31"/>
    <p:sldId id="299" r:id="rId32"/>
    <p:sldId id="302" r:id="rId33"/>
    <p:sldId id="301" r:id="rId34"/>
    <p:sldId id="315" r:id="rId35"/>
    <p:sldId id="317" r:id="rId36"/>
    <p:sldId id="304" r:id="rId37"/>
    <p:sldId id="306" r:id="rId38"/>
    <p:sldId id="307" r:id="rId39"/>
    <p:sldId id="316" r:id="rId40"/>
    <p:sldId id="321" r:id="rId41"/>
    <p:sldId id="303" r:id="rId42"/>
    <p:sldId id="324" r:id="rId43"/>
    <p:sldId id="308" r:id="rId44"/>
    <p:sldId id="318" r:id="rId45"/>
    <p:sldId id="320" r:id="rId46"/>
    <p:sldId id="319" r:id="rId47"/>
    <p:sldId id="312" r:id="rId48"/>
    <p:sldId id="293" r:id="rId49"/>
    <p:sldId id="310" r:id="rId50"/>
    <p:sldId id="261" r:id="rId51"/>
    <p:sldId id="262" r:id="rId52"/>
    <p:sldId id="260" r:id="rId53"/>
    <p:sldId id="265" r:id="rId54"/>
    <p:sldId id="292" r:id="rId55"/>
    <p:sldId id="305" r:id="rId56"/>
    <p:sldId id="268" r:id="rId57"/>
    <p:sldId id="267" r:id="rId58"/>
    <p:sldId id="279" r:id="rId59"/>
    <p:sldId id="273" r:id="rId60"/>
    <p:sldId id="274" r:id="rId61"/>
    <p:sldId id="294" r:id="rId62"/>
    <p:sldId id="295" r:id="rId63"/>
    <p:sldId id="270" r:id="rId64"/>
    <p:sldId id="276" r:id="rId65"/>
    <p:sldId id="271" r:id="rId66"/>
    <p:sldId id="272" r:id="rId67"/>
    <p:sldId id="278" r:id="rId68"/>
    <p:sldId id="277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379"/>
    <a:srgbClr val="66B1A7"/>
    <a:srgbClr val="BFCBD4"/>
    <a:srgbClr val="8B70A4"/>
    <a:srgbClr val="8A699A"/>
    <a:srgbClr val="8F7DA3"/>
    <a:srgbClr val="A08BB4"/>
    <a:srgbClr val="B49DC9"/>
    <a:srgbClr val="D1DCE1"/>
    <a:srgbClr val="DCE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5"/>
    <p:restoredTop sz="94567"/>
  </p:normalViewPr>
  <p:slideViewPr>
    <p:cSldViewPr snapToGrid="0" snapToObjects="1">
      <p:cViewPr>
        <p:scale>
          <a:sx n="120" d="100"/>
          <a:sy n="120" d="100"/>
        </p:scale>
        <p:origin x="848" y="1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0E21D-AF8E-6C4A-9C37-F9350B984FCA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E4995-56CA-0A44-8E81-103431993D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76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Always been interested in how animals interact with their physical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6559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897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319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540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082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645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085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interested in the feedback of how salmon influence their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19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Also interested in the feedback of how salmon influence their environment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72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363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784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05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86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4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9E4995-56CA-0A44-8E81-103431993DA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6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2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82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354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09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01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87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92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31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440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617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96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355DC-F541-6B4C-97E4-7EC5CAAA39EB}" type="datetimeFigureOut">
              <a:rPr lang="en-US" smtClean="0"/>
              <a:t>9/28/21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78A91-385F-0445-82EA-F9F672344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4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emf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7" Type="http://schemas.openxmlformats.org/officeDocument/2006/relationships/image" Target="../media/image15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4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0.png"/><Relationship Id="rId5" Type="http://schemas.openxmlformats.org/officeDocument/2006/relationships/image" Target="../media/image12.png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50.png"/><Relationship Id="rId7" Type="http://schemas.openxmlformats.org/officeDocument/2006/relationships/image" Target="../media/image18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gif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40.tiff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56.png"/><Relationship Id="rId10" Type="http://schemas.openxmlformats.org/officeDocument/2006/relationships/image" Target="../media/image60.png"/><Relationship Id="rId4" Type="http://schemas.openxmlformats.org/officeDocument/2006/relationships/image" Target="../media/image55.gif"/><Relationship Id="rId9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E837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19F0AF3-40B4-9D45-86B3-CA152DBFAF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8605" y="4573000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/>
              <a:t>Megan L. Feddern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B8A400-7C7B-D54B-8FB6-F57D8160A7AE}"/>
              </a:ext>
            </a:extLst>
          </p:cNvPr>
          <p:cNvSpPr/>
          <p:nvPr/>
        </p:nvSpPr>
        <p:spPr>
          <a:xfrm>
            <a:off x="1693817" y="1498601"/>
            <a:ext cx="8310288" cy="769441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Helvetica" pitchFamily="2" charset="0"/>
              </a:rPr>
              <a:t>Applied Ecosystem Chemistry</a:t>
            </a:r>
            <a:endParaRPr lang="en-US" sz="4400" dirty="0">
              <a:latin typeface="Helvetica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DD6BC1-B279-064C-B9F1-D7654D3E7338}"/>
              </a:ext>
            </a:extLst>
          </p:cNvPr>
          <p:cNvSpPr/>
          <p:nvPr/>
        </p:nvSpPr>
        <p:spPr>
          <a:xfrm>
            <a:off x="2372560" y="2600759"/>
            <a:ext cx="72657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Helvetica" pitchFamily="2" charset="0"/>
              </a:rPr>
              <a:t>Linking ecological interactions to a century of environmental change</a:t>
            </a:r>
            <a:endParaRPr lang="en-US" sz="3600" dirty="0">
              <a:latin typeface="Helvetica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21A852-D83B-984A-AA08-44A463DE9291}"/>
              </a:ext>
            </a:extLst>
          </p:cNvPr>
          <p:cNvCxnSpPr>
            <a:cxnSpLocks/>
          </p:cNvCxnSpPr>
          <p:nvPr/>
        </p:nvCxnSpPr>
        <p:spPr>
          <a:xfrm>
            <a:off x="1804086" y="2354234"/>
            <a:ext cx="793303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61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F100CD-C1DE-9B4F-A450-C5B37D0CF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7133" y="1185016"/>
            <a:ext cx="7095250" cy="5518528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07EC92-FCD4-9A43-BAE0-FF56713F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133" y="1185016"/>
            <a:ext cx="7095250" cy="5518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C82C61-F471-CC43-ADAE-6A3E82201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133" y="1185016"/>
            <a:ext cx="7095250" cy="55185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7D0270-614F-F543-BB4F-89F0D70F5580}"/>
              </a:ext>
            </a:extLst>
          </p:cNvPr>
          <p:cNvSpPr/>
          <p:nvPr/>
        </p:nvSpPr>
        <p:spPr>
          <a:xfrm>
            <a:off x="1050320" y="298961"/>
            <a:ext cx="10840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Understanding change: temporal frame of reference</a:t>
            </a:r>
          </a:p>
        </p:txBody>
      </p:sp>
    </p:spTree>
    <p:extLst>
      <p:ext uri="{BB962C8B-B14F-4D97-AF65-F5344CB8AC3E}">
        <p14:creationId xmlns:p14="http://schemas.microsoft.com/office/powerpoint/2010/main" val="176156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D68C9-81DC-DD47-A8D0-45E717FF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8" r="70931" b="12793"/>
          <a:stretch/>
        </p:blipFill>
        <p:spPr>
          <a:xfrm>
            <a:off x="2811176" y="135924"/>
            <a:ext cx="411883" cy="28728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3C58D-0809-1B4B-ADAE-68BD97CB3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" t="58831" r="80938" b="22543"/>
          <a:stretch/>
        </p:blipFill>
        <p:spPr>
          <a:xfrm>
            <a:off x="1351712" y="866087"/>
            <a:ext cx="1360023" cy="11394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E29D9-2504-2147-9837-ADC858360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00" r="80188"/>
          <a:stretch/>
        </p:blipFill>
        <p:spPr>
          <a:xfrm>
            <a:off x="1501020" y="2088935"/>
            <a:ext cx="1312239" cy="56810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9678F8-FFCD-A74E-B45C-509A0A7BC0E4}"/>
              </a:ext>
            </a:extLst>
          </p:cNvPr>
          <p:cNvSpPr/>
          <p:nvPr/>
        </p:nvSpPr>
        <p:spPr>
          <a:xfrm>
            <a:off x="0" y="0"/>
            <a:ext cx="3571103" cy="320031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B263F0-0054-7348-A7FE-D716425759C6}"/>
              </a:ext>
            </a:extLst>
          </p:cNvPr>
          <p:cNvSpPr/>
          <p:nvPr/>
        </p:nvSpPr>
        <p:spPr>
          <a:xfrm>
            <a:off x="0" y="3518566"/>
            <a:ext cx="3571103" cy="33394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FD3279-5DB3-5B4C-A4BE-FF9106FCC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7" y="4336392"/>
            <a:ext cx="2897469" cy="22503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17DC3-F371-A94E-8D2C-30E2A624A27F}"/>
              </a:ext>
            </a:extLst>
          </p:cNvPr>
          <p:cNvSpPr txBox="1"/>
          <p:nvPr/>
        </p:nvSpPr>
        <p:spPr>
          <a:xfrm>
            <a:off x="222422" y="135924"/>
            <a:ext cx="306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Helvetica" pitchFamily="2" charset="0"/>
              </a:rPr>
              <a:t>Physical Conditions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F346D4-AD14-EA44-9EAD-74C8052D1CC4}"/>
              </a:ext>
            </a:extLst>
          </p:cNvPr>
          <p:cNvSpPr txBox="1"/>
          <p:nvPr/>
        </p:nvSpPr>
        <p:spPr>
          <a:xfrm>
            <a:off x="180101" y="3600330"/>
            <a:ext cx="3333663" cy="3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Helvetica" pitchFamily="2" charset="0"/>
              </a:rPr>
              <a:t>Long</a:t>
            </a:r>
            <a:r>
              <a:rPr lang="en-US" u="sng" dirty="0"/>
              <a:t> </a:t>
            </a:r>
            <a:r>
              <a:rPr lang="en-US" u="sng" dirty="0">
                <a:latin typeface="Helvetica" pitchFamily="2" charset="0"/>
              </a:rPr>
              <a:t>Timescales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108958-4D62-9345-A3AF-2D7FC1289B0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376" b="70151"/>
          <a:stretch/>
        </p:blipFill>
        <p:spPr>
          <a:xfrm>
            <a:off x="4755805" y="3493768"/>
            <a:ext cx="2747924" cy="12813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EE6683D-1B8E-CD4A-8779-1B36E9388721}"/>
              </a:ext>
            </a:extLst>
          </p:cNvPr>
          <p:cNvSpPr txBox="1"/>
          <p:nvPr/>
        </p:nvSpPr>
        <p:spPr>
          <a:xfrm>
            <a:off x="5524059" y="2940973"/>
            <a:ext cx="165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 pitchFamily="2" charset="0"/>
              </a:rPr>
              <a:t>Predator Interactions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E93C42-CC66-444D-BDA2-4033A53A6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59" t="53569" r="37624"/>
          <a:stretch/>
        </p:blipFill>
        <p:spPr>
          <a:xfrm>
            <a:off x="9134485" y="4469074"/>
            <a:ext cx="2789282" cy="143841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830899F-7DBC-A141-B4D7-74473244C729}"/>
              </a:ext>
            </a:extLst>
          </p:cNvPr>
          <p:cNvSpPr/>
          <p:nvPr/>
        </p:nvSpPr>
        <p:spPr>
          <a:xfrm>
            <a:off x="9025329" y="2013151"/>
            <a:ext cx="136768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>
                <a:latin typeface="Helvetica" pitchFamily="2" charset="0"/>
              </a:rPr>
              <a:t>NO</a:t>
            </a:r>
            <a:r>
              <a:rPr lang="en-US" baseline="-25000" dirty="0">
                <a:latin typeface="Helvetica" pitchFamily="2" charset="0"/>
              </a:rPr>
              <a:t>3</a:t>
            </a:r>
            <a:r>
              <a:rPr lang="en-US" baseline="30000" dirty="0">
                <a:latin typeface="Helvetica" pitchFamily="2" charset="0"/>
              </a:rPr>
              <a:t>-</a:t>
            </a:r>
            <a:r>
              <a:rPr lang="en-US" dirty="0">
                <a:latin typeface="Helvetica" pitchFamily="2" charset="0"/>
              </a:rPr>
              <a:t>, NH</a:t>
            </a:r>
            <a:r>
              <a:rPr lang="en-US" baseline="-25000" dirty="0">
                <a:latin typeface="Helvetica" pitchFamily="2" charset="0"/>
              </a:rPr>
              <a:t>4</a:t>
            </a:r>
            <a:r>
              <a:rPr lang="en-US" baseline="30000" dirty="0">
                <a:latin typeface="Helvetica" pitchFamily="2" charset="0"/>
              </a:rPr>
              <a:t>+</a:t>
            </a:r>
            <a:r>
              <a:rPr lang="en-US" dirty="0">
                <a:latin typeface="Helvetica" pitchFamily="2" charset="0"/>
              </a:rPr>
              <a:t>,</a:t>
            </a:r>
          </a:p>
          <a:p>
            <a:r>
              <a:rPr lang="en-US" dirty="0">
                <a:latin typeface="Helvetica" pitchFamily="2" charset="0"/>
              </a:rPr>
              <a:t> urea, Fe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BBA064-BE0A-AF43-952A-0857E6F6889A}"/>
              </a:ext>
            </a:extLst>
          </p:cNvPr>
          <p:cNvSpPr/>
          <p:nvPr/>
        </p:nvSpPr>
        <p:spPr>
          <a:xfrm>
            <a:off x="8620897" y="-27803"/>
            <a:ext cx="3571103" cy="320031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723B30-A6CA-8943-96EF-6DA37FDA4ECC}"/>
              </a:ext>
            </a:extLst>
          </p:cNvPr>
          <p:cNvSpPr/>
          <p:nvPr/>
        </p:nvSpPr>
        <p:spPr>
          <a:xfrm>
            <a:off x="8620897" y="3674833"/>
            <a:ext cx="3571103" cy="3200316"/>
          </a:xfrm>
          <a:prstGeom prst="rect">
            <a:avLst/>
          </a:prstGeom>
          <a:noFill/>
          <a:ln w="381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D380E3-4713-454B-AEE7-9A38876B60DF}"/>
              </a:ext>
            </a:extLst>
          </p:cNvPr>
          <p:cNvSpPr txBox="1"/>
          <p:nvPr/>
        </p:nvSpPr>
        <p:spPr>
          <a:xfrm>
            <a:off x="8739614" y="3770196"/>
            <a:ext cx="3333663" cy="3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Helvetica" pitchFamily="2" charset="0"/>
              </a:rPr>
              <a:t>Available Prey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864251-BB53-0C41-B980-B3F6C02C74F5}"/>
              </a:ext>
            </a:extLst>
          </p:cNvPr>
          <p:cNvSpPr txBox="1"/>
          <p:nvPr/>
        </p:nvSpPr>
        <p:spPr>
          <a:xfrm>
            <a:off x="9633786" y="129060"/>
            <a:ext cx="1545321" cy="3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>
                <a:latin typeface="Helvetica" pitchFamily="2" charset="0"/>
              </a:rPr>
              <a:t>Resources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1DCA72-1D71-BA40-AD6E-938B9E3158CA}"/>
              </a:ext>
            </a:extLst>
          </p:cNvPr>
          <p:cNvSpPr txBox="1"/>
          <p:nvPr/>
        </p:nvSpPr>
        <p:spPr>
          <a:xfrm>
            <a:off x="8861126" y="1581011"/>
            <a:ext cx="1545321" cy="38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Helvetica" pitchFamily="2" charset="0"/>
              </a:rPr>
              <a:t>Nutrients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D2EE4FE-E525-D441-9321-CDB128C24C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3470" b="62890"/>
          <a:stretch/>
        </p:blipFill>
        <p:spPr>
          <a:xfrm>
            <a:off x="10657982" y="1003147"/>
            <a:ext cx="1320737" cy="10857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323684-8703-BC4E-B561-CA5B5F5DB160}"/>
              </a:ext>
            </a:extLst>
          </p:cNvPr>
          <p:cNvSpPr txBox="1"/>
          <p:nvPr/>
        </p:nvSpPr>
        <p:spPr>
          <a:xfrm>
            <a:off x="10292032" y="723995"/>
            <a:ext cx="189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Primary Producers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5E20CB3-FE22-6647-A820-A45614ECD877}"/>
              </a:ext>
            </a:extLst>
          </p:cNvPr>
          <p:cNvCxnSpPr>
            <a:cxnSpLocks/>
          </p:cNvCxnSpPr>
          <p:nvPr/>
        </p:nvCxnSpPr>
        <p:spPr>
          <a:xfrm>
            <a:off x="3584256" y="2270607"/>
            <a:ext cx="1584392" cy="901906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5E195B2-C5B7-8548-B608-66E3ADFFCE11}"/>
              </a:ext>
            </a:extLst>
          </p:cNvPr>
          <p:cNvCxnSpPr>
            <a:cxnSpLocks/>
          </p:cNvCxnSpPr>
          <p:nvPr/>
        </p:nvCxnSpPr>
        <p:spPr>
          <a:xfrm flipV="1">
            <a:off x="3551851" y="4469810"/>
            <a:ext cx="1693464" cy="883702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33F8D44-DAF8-D942-A6BA-DD94C842C53C}"/>
              </a:ext>
            </a:extLst>
          </p:cNvPr>
          <p:cNvCxnSpPr>
            <a:cxnSpLocks/>
          </p:cNvCxnSpPr>
          <p:nvPr/>
        </p:nvCxnSpPr>
        <p:spPr>
          <a:xfrm flipH="1">
            <a:off x="7312340" y="2005566"/>
            <a:ext cx="1297251" cy="1028942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4C9CEB-4699-CF4C-A7B5-36AF739AEFA6}"/>
              </a:ext>
            </a:extLst>
          </p:cNvPr>
          <p:cNvCxnSpPr>
            <a:cxnSpLocks/>
          </p:cNvCxnSpPr>
          <p:nvPr/>
        </p:nvCxnSpPr>
        <p:spPr>
          <a:xfrm flipH="1" flipV="1">
            <a:off x="6790087" y="4480938"/>
            <a:ext cx="1830809" cy="1079603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050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66B1A7"/>
          </a:solidFill>
          <a:ln w="28575">
            <a:solidFill>
              <a:srgbClr val="4E8379"/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20EF75-2C1F-714F-977A-9F8ACEB2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BFCBD4"/>
                </a:solidFill>
              </a:rPr>
              <a:t>How does the environment impact primary production and resources utilized by northeast Pacific food webs?</a:t>
            </a:r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rgbClr val="BFCBD4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BFCBD4"/>
                </a:solidFill>
              </a:rPr>
              <a:t>Has harbor seal and Steller sea lions feed food web position changed in Alaska in recent decades?</a:t>
            </a:r>
          </a:p>
          <a:p>
            <a:pPr lvl="1"/>
            <a:endParaRPr lang="en-US" dirty="0">
              <a:solidFill>
                <a:srgbClr val="BFCBD4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rgbClr val="BFCBD4"/>
                </a:solidFill>
              </a:rPr>
              <a:t>How have changes in prey availability and the environment impacted where harbor seals feed in the food web in coastal Washington and the Salish Sea?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0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E8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A5902E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δ</a:t>
            </a:r>
            <a:r>
              <a:rPr lang="en-US" baseline="30000" dirty="0">
                <a:solidFill>
                  <a:schemeClr val="bg1"/>
                </a:solidFill>
              </a:rPr>
              <a:t>15</a:t>
            </a:r>
            <a:r>
              <a:rPr lang="en-US" dirty="0">
                <a:solidFill>
                  <a:schemeClr val="bg1"/>
                </a:solidFill>
              </a:rPr>
              <a:t>N of </a:t>
            </a:r>
            <a:r>
              <a:rPr lang="en-US" dirty="0" err="1">
                <a:solidFill>
                  <a:schemeClr val="bg1"/>
                </a:solidFill>
              </a:rPr>
              <a:t>phenylalnine</a:t>
            </a:r>
            <a:endParaRPr 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A20C6C-02E7-8A4E-A4E8-B314BB4C10A6}"/>
                  </a:ext>
                </a:extLst>
              </p:cNvPr>
              <p:cNvSpPr/>
              <p:nvPr/>
            </p:nvSpPr>
            <p:spPr>
              <a:xfrm>
                <a:off x="2431341" y="2129773"/>
                <a:ext cx="7359772" cy="836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accent4"/>
                    </a:solidFill>
                  </a:rPr>
                  <a:t>Trophic Position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accent4"/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800" baseline="30000" dirty="0">
                            <a:solidFill>
                              <a:schemeClr val="accent4"/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accent4"/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chemeClr val="accent4"/>
                            </a:solidFill>
                          </a:rPr>
                          <m:t>Consumer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chemeClr val="accent4"/>
                            </a:solidFill>
                          </a:rPr>
                          <m:t>  − 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accent4"/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800" baseline="30000" dirty="0">
                            <a:solidFill>
                              <a:schemeClr val="accent4"/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accent4"/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chemeClr val="accent4"/>
                            </a:solidFill>
                          </a:rPr>
                          <m:t>Primary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chemeClr val="accent4"/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chemeClr val="accent4"/>
                            </a:solidFill>
                          </a:rPr>
                          <m:t>Producer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accent4"/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Trophic</m:t>
                        </m:r>
                        <m:r>
                          <a:rPr lang="en-US" sz="28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Enrichment</m:t>
                        </m:r>
                        <m:r>
                          <a:rPr lang="en-US" sz="28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dirty="0">
                            <a:solidFill>
                              <a:schemeClr val="accent4"/>
                            </a:solidFill>
                            <a:latin typeface="Cambria Math" panose="02040503050406030204" pitchFamily="18" charset="0"/>
                          </a:rPr>
                          <m:t>Factor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7A20C6C-02E7-8A4E-A4E8-B314BB4C10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1341" y="2129773"/>
                <a:ext cx="7359772" cy="836063"/>
              </a:xfrm>
              <a:prstGeom prst="rect">
                <a:avLst/>
              </a:prstGeom>
              <a:blipFill>
                <a:blip r:embed="rId2"/>
                <a:stretch>
                  <a:fillRect l="-1549" t="-1212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9D910279-EA69-0E4C-A160-0F026DA07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61" y="5648061"/>
            <a:ext cx="848637" cy="5770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49F46D-1029-D04A-9065-54550979AA4B}"/>
                  </a:ext>
                </a:extLst>
              </p:cNvPr>
              <p:cNvSpPr/>
              <p:nvPr/>
            </p:nvSpPr>
            <p:spPr>
              <a:xfrm>
                <a:off x="4562869" y="5701914"/>
                <a:ext cx="28282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accent4"/>
                          </a:solidFill>
                        </a:rPr>
                        <m:t>δ</m:t>
                      </m:r>
                      <m:r>
                        <m:rPr>
                          <m:nor/>
                        </m:rPr>
                        <a:rPr lang="en-US" sz="2800" baseline="30000" dirty="0">
                          <a:solidFill>
                            <a:schemeClr val="accent4"/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accent4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2800" baseline="-25000" dirty="0">
                          <a:solidFill>
                            <a:schemeClr val="accent4"/>
                          </a:solidFill>
                        </a:rPr>
                        <m:t>Primary</m:t>
                      </m:r>
                      <m:r>
                        <m:rPr>
                          <m:nor/>
                        </m:rPr>
                        <a:rPr lang="en-US" sz="2800" baseline="-25000" dirty="0">
                          <a:solidFill>
                            <a:schemeClr val="accent4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aseline="-25000" dirty="0">
                          <a:solidFill>
                            <a:schemeClr val="accent4"/>
                          </a:solidFill>
                        </a:rPr>
                        <m:t>Producer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accent4"/>
                          </a:solidFill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49F46D-1029-D04A-9065-54550979A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2869" y="5701914"/>
                <a:ext cx="2828258" cy="523220"/>
              </a:xfrm>
              <a:prstGeom prst="rect">
                <a:avLst/>
              </a:prstGeom>
              <a:blipFill>
                <a:blip r:embed="rId4"/>
                <a:stretch>
                  <a:fillRect t="-9524" b="-3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170DF69F-92D2-ED45-BB00-00C809853876}"/>
              </a:ext>
            </a:extLst>
          </p:cNvPr>
          <p:cNvSpPr/>
          <p:nvPr/>
        </p:nvSpPr>
        <p:spPr>
          <a:xfrm rot="16200000" flipV="1">
            <a:off x="2166492" y="4797965"/>
            <a:ext cx="1083373" cy="197982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3C442A39-7F27-F848-BE10-4955E4E25DB4}"/>
              </a:ext>
            </a:extLst>
          </p:cNvPr>
          <p:cNvSpPr/>
          <p:nvPr/>
        </p:nvSpPr>
        <p:spPr>
          <a:xfrm rot="16200000" flipV="1">
            <a:off x="5051066" y="4891143"/>
            <a:ext cx="1826476" cy="26443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2AA838B-18D7-B04A-9DF8-89B2BBB14D64}"/>
                  </a:ext>
                </a:extLst>
              </p:cNvPr>
              <p:cNvSpPr/>
              <p:nvPr/>
            </p:nvSpPr>
            <p:spPr>
              <a:xfrm>
                <a:off x="4681871" y="3525792"/>
                <a:ext cx="28282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accent4"/>
                          </a:solidFill>
                        </a:rPr>
                        <m:t>δ</m:t>
                      </m:r>
                      <m:r>
                        <m:rPr>
                          <m:nor/>
                        </m:rPr>
                        <a:rPr lang="en-US" sz="2800" baseline="30000" dirty="0">
                          <a:solidFill>
                            <a:schemeClr val="accent4"/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en-US" sz="2800" dirty="0">
                          <a:solidFill>
                            <a:schemeClr val="accent4"/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accent4"/>
                          </a:solidFill>
                        </a:rPr>
                        <m:t>Phenylalanine</m:t>
                      </m:r>
                    </m:oMath>
                  </m:oMathPara>
                </a14:m>
                <a:endParaRPr lang="en-US" sz="2800" baseline="-250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2AA838B-18D7-B04A-9DF8-89B2BBB14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1871" y="3525792"/>
                <a:ext cx="2828258" cy="523220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2FC638F-0250-B846-91FF-046FFE805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0438" y="2095019"/>
            <a:ext cx="8300151" cy="147219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37EAE8E-A0BF-964D-82AB-2EF54FB40BCB}"/>
              </a:ext>
            </a:extLst>
          </p:cNvPr>
          <p:cNvCxnSpPr>
            <a:cxnSpLocks/>
          </p:cNvCxnSpPr>
          <p:nvPr/>
        </p:nvCxnSpPr>
        <p:spPr>
          <a:xfrm flipH="1" flipV="1">
            <a:off x="7817246" y="3381404"/>
            <a:ext cx="555720" cy="72871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A545DBA-9BD7-424B-92A8-D10195179250}"/>
              </a:ext>
            </a:extLst>
          </p:cNvPr>
          <p:cNvSpPr txBox="1"/>
          <p:nvPr/>
        </p:nvSpPr>
        <p:spPr>
          <a:xfrm>
            <a:off x="7682754" y="4155414"/>
            <a:ext cx="1223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Standard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EFEFBB-6B11-8846-88F8-CD9B9DD67C8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2376" b="70151"/>
          <a:stretch/>
        </p:blipFill>
        <p:spPr>
          <a:xfrm>
            <a:off x="1379163" y="3346268"/>
            <a:ext cx="3014242" cy="140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19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 animBg="1"/>
      <p:bldP spid="15" grpId="0" animBg="1"/>
      <p:bldP spid="16" grpId="1"/>
      <p:bldP spid="18" grpId="0"/>
      <p:bldP spid="1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δ</a:t>
            </a:r>
            <a:r>
              <a:rPr lang="en-US" baseline="30000" dirty="0">
                <a:solidFill>
                  <a:schemeClr val="bg1"/>
                </a:solidFill>
              </a:rPr>
              <a:t>13</a:t>
            </a:r>
            <a:r>
              <a:rPr lang="en-US" dirty="0">
                <a:solidFill>
                  <a:schemeClr val="bg1"/>
                </a:solidFill>
              </a:rPr>
              <a:t>C to calculate movement/foraging location and carbon sources</a:t>
            </a:r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9CB96D84-A402-B747-A6EC-A1A453E196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6427901"/>
            <a:ext cx="8640762" cy="21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1400">
                <a:solidFill>
                  <a:srgbClr val="000000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800" b="1" dirty="0" err="1">
                <a:solidFill>
                  <a:srgbClr val="0054A6"/>
                </a:solidFill>
              </a:rPr>
              <a:t>Espinasse</a:t>
            </a:r>
            <a:r>
              <a:rPr lang="en-US" altLang="en-US" sz="800" b="1" dirty="0">
                <a:solidFill>
                  <a:srgbClr val="0054A6"/>
                </a:solidFill>
              </a:rPr>
              <a:t> et al. 2019. Global Ecology and Biogeography, Volume: 29, Issue: 2, Pages: 246-261, First published: 12 November 2019, DOI: (10.1111/geb.13022)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19EB9-1352-4C43-9146-AFF13A62D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2885"/>
            <a:ext cx="5549900" cy="417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B46A24-0844-3A4D-B30F-F9DC063E1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671" y="1982885"/>
            <a:ext cx="1247767" cy="417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1D3182D-71CB-F245-B2E4-A29A067389ED}"/>
                  </a:ext>
                </a:extLst>
              </p:cNvPr>
              <p:cNvSpPr/>
              <p:nvPr/>
            </p:nvSpPr>
            <p:spPr>
              <a:xfrm>
                <a:off x="6515309" y="1594116"/>
                <a:ext cx="28282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accent4"/>
                          </a:solidFill>
                        </a:rPr>
                        <m:t>More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accent4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accent4"/>
                          </a:solidFill>
                        </a:rPr>
                        <m:t>productive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1D3182D-71CB-F245-B2E4-A29A06738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5309" y="1594116"/>
                <a:ext cx="2828258" cy="523220"/>
              </a:xfrm>
              <a:prstGeom prst="rect">
                <a:avLst/>
              </a:prstGeom>
              <a:blipFill>
                <a:blip r:embed="rId4"/>
                <a:stretch>
                  <a:fillRect t="-9524"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52AACEC-B3FB-2945-9488-A3A1F772A980}"/>
                  </a:ext>
                </a:extLst>
              </p:cNvPr>
              <p:cNvSpPr/>
              <p:nvPr/>
            </p:nvSpPr>
            <p:spPr>
              <a:xfrm>
                <a:off x="6388100" y="5771323"/>
                <a:ext cx="282825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accent4"/>
                          </a:solidFill>
                        </a:rPr>
                        <m:t>Less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accent4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0" i="0" dirty="0" smtClean="0">
                          <a:solidFill>
                            <a:schemeClr val="accent4"/>
                          </a:solidFill>
                        </a:rPr>
                        <m:t>productive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52AACEC-B3FB-2945-9488-A3A1F772A9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8100" y="5771323"/>
                <a:ext cx="2828258" cy="523220"/>
              </a:xfrm>
              <a:prstGeom prst="rect">
                <a:avLst/>
              </a:prstGeom>
              <a:blipFill>
                <a:blip r:embed="rId5"/>
                <a:stretch>
                  <a:fillRect t="-6977" b="-20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04593F5-F240-A84D-BD19-D53EA2ECEB71}"/>
              </a:ext>
            </a:extLst>
          </p:cNvPr>
          <p:cNvSpPr txBox="1"/>
          <p:nvPr/>
        </p:nvSpPr>
        <p:spPr>
          <a:xfrm>
            <a:off x="9343567" y="2966251"/>
            <a:ext cx="1904536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Terrestrial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Marine derived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C3 plants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C4 plants</a:t>
            </a:r>
          </a:p>
        </p:txBody>
      </p:sp>
    </p:spTree>
    <p:extLst>
      <p:ext uri="{BB962C8B-B14F-4D97-AF65-F5344CB8AC3E}">
        <p14:creationId xmlns:p14="http://schemas.microsoft.com/office/powerpoint/2010/main" val="3206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88B61E7-081D-BD4C-97F6-4E423513A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470" b="62890"/>
          <a:stretch/>
        </p:blipFill>
        <p:spPr>
          <a:xfrm>
            <a:off x="3984977" y="4343524"/>
            <a:ext cx="2304614" cy="18946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DC212B-EFFA-1D47-830A-388E82E22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376" b="70151"/>
          <a:stretch/>
        </p:blipFill>
        <p:spPr>
          <a:xfrm>
            <a:off x="7361284" y="1124465"/>
            <a:ext cx="4111887" cy="19172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2B418C-EC2A-CA4C-8425-27DF372E1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59" t="53569" r="37624"/>
          <a:stretch/>
        </p:blipFill>
        <p:spPr>
          <a:xfrm>
            <a:off x="7361282" y="3081421"/>
            <a:ext cx="4596714" cy="237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484D90-5FAE-D144-BA21-7ACC2A1AD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558" y="741405"/>
            <a:ext cx="675141" cy="202850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7291BBE-080F-7D4D-8485-81D08C9F9B2F}"/>
              </a:ext>
            </a:extLst>
          </p:cNvPr>
          <p:cNvSpPr/>
          <p:nvPr/>
        </p:nvSpPr>
        <p:spPr>
          <a:xfrm flipV="1">
            <a:off x="3031465" y="1656667"/>
            <a:ext cx="3814178" cy="419268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9D86B4F-4D9B-4445-AD4E-71B9D44D0582}"/>
              </a:ext>
            </a:extLst>
          </p:cNvPr>
          <p:cNvSpPr/>
          <p:nvPr/>
        </p:nvSpPr>
        <p:spPr>
          <a:xfrm rot="2164678" flipV="1">
            <a:off x="1979963" y="3620768"/>
            <a:ext cx="2103002" cy="419268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E911883-2CA2-A84B-A8AC-DA5D4F7599A9}"/>
              </a:ext>
            </a:extLst>
          </p:cNvPr>
          <p:cNvSpPr/>
          <p:nvPr/>
        </p:nvSpPr>
        <p:spPr>
          <a:xfrm rot="21319897" flipV="1">
            <a:off x="6102636" y="4952454"/>
            <a:ext cx="2517293" cy="397687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3857057-B211-E94F-8A5F-A5A492EEE8A1}"/>
              </a:ext>
            </a:extLst>
          </p:cNvPr>
          <p:cNvSpPr/>
          <p:nvPr/>
        </p:nvSpPr>
        <p:spPr>
          <a:xfrm rot="15005130" flipV="1">
            <a:off x="9555366" y="2911749"/>
            <a:ext cx="1300218" cy="402529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2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902DD-693C-8541-8FEA-11D1C2F75BCC}"/>
              </a:ext>
            </a:extLst>
          </p:cNvPr>
          <p:cNvSpPr txBox="1"/>
          <p:nvPr/>
        </p:nvSpPr>
        <p:spPr>
          <a:xfrm>
            <a:off x="1778000" y="1690062"/>
            <a:ext cx="8636000" cy="2800767"/>
          </a:xfrm>
          <a:prstGeom prst="rect">
            <a:avLst/>
          </a:prstGeom>
          <a:solidFill>
            <a:schemeClr val="accent5"/>
          </a:solidFill>
          <a:ln w="19050">
            <a:solidFill>
              <a:schemeClr val="accent5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2. Challenges in Ecological Stable Isotope Applications</a:t>
            </a:r>
          </a:p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338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Variations in biogeochemistry: nitrogen resources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D23C10-BD52-8543-ADCC-8805EE17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426" y="4982475"/>
            <a:ext cx="592840" cy="403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549781-FCB4-EF47-A5F3-D119AEE186AC}"/>
                  </a:ext>
                </a:extLst>
              </p:cNvPr>
              <p:cNvSpPr/>
              <p:nvPr/>
            </p:nvSpPr>
            <p:spPr>
              <a:xfrm>
                <a:off x="940030" y="5232677"/>
                <a:ext cx="2862707" cy="529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δ</m:t>
                      </m:r>
                      <m:r>
                        <m:rPr>
                          <m:nor/>
                        </m:rPr>
                        <a:rPr lang="en-US" sz="2800" baseline="30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Primary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Producer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549781-FCB4-EF47-A5F3-D119AEE18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030" y="5232677"/>
                <a:ext cx="2862707" cy="529593"/>
              </a:xfrm>
              <a:prstGeom prst="rect">
                <a:avLst/>
              </a:prstGeom>
              <a:blipFill>
                <a:blip r:embed="rId3"/>
                <a:stretch>
                  <a:fillRect t="-93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725B205-3AFD-5D4E-BEA1-E41DDA708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503" y="2349803"/>
            <a:ext cx="1335674" cy="434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E16621-2561-9F46-B131-DA11F5EE34EC}"/>
                  </a:ext>
                </a:extLst>
              </p:cNvPr>
              <p:cNvSpPr/>
              <p:nvPr/>
            </p:nvSpPr>
            <p:spPr>
              <a:xfrm>
                <a:off x="838200" y="3573460"/>
                <a:ext cx="3453067" cy="654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Trophic</m:t>
                      </m:r>
                      <m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Enrichment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0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Preferential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assimilation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15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E16621-2561-9F46-B131-DA11F5EE3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73460"/>
                <a:ext cx="3453067" cy="654204"/>
              </a:xfrm>
              <a:prstGeom prst="rect">
                <a:avLst/>
              </a:prstGeom>
              <a:blipFill>
                <a:blip r:embed="rId5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E08DECB8-1BE1-E54F-AFBA-83FD443E954F}"/>
              </a:ext>
            </a:extLst>
          </p:cNvPr>
          <p:cNvSpPr/>
          <p:nvPr/>
        </p:nvSpPr>
        <p:spPr>
          <a:xfrm rot="16200000" flipV="1">
            <a:off x="1846122" y="4713500"/>
            <a:ext cx="1242406" cy="191879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85F6E3-AA08-464C-BB74-B77E98CD3AB3}"/>
                  </a:ext>
                </a:extLst>
              </p:cNvPr>
              <p:cNvSpPr/>
              <p:nvPr/>
            </p:nvSpPr>
            <p:spPr>
              <a:xfrm>
                <a:off x="1189028" y="2496264"/>
                <a:ext cx="2862707" cy="529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δ</m:t>
                      </m:r>
                      <m:r>
                        <m:rPr>
                          <m:nor/>
                        </m:rPr>
                        <a:rPr lang="en-US" sz="2800" baseline="30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Consumer</m:t>
                      </m:r>
                    </m:oMath>
                  </m:oMathPara>
                </a14:m>
                <a:endParaRPr lang="en-US" sz="2800" baseline="-25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85F6E3-AA08-464C-BB74-B77E98CD3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028" y="2496264"/>
                <a:ext cx="2862707" cy="529593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2AFA09BC-34B2-D74A-8FC5-74005FB39B0D}"/>
              </a:ext>
            </a:extLst>
          </p:cNvPr>
          <p:cNvSpPr/>
          <p:nvPr/>
        </p:nvSpPr>
        <p:spPr>
          <a:xfrm rot="16200000" flipV="1">
            <a:off x="2223494" y="3167878"/>
            <a:ext cx="487661" cy="1918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45AB8-FDBD-BA40-A9E2-E38EE8D2C9C3}"/>
                  </a:ext>
                </a:extLst>
              </p:cNvPr>
              <p:cNvSpPr/>
              <p:nvPr/>
            </p:nvSpPr>
            <p:spPr>
              <a:xfrm>
                <a:off x="4881775" y="2698595"/>
                <a:ext cx="6615132" cy="72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5">
                        <a:lumMod val="50000"/>
                      </a:schemeClr>
                    </a:solidFill>
                  </a:rPr>
                  <a:t>Trophic Position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Consumer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 −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Primary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Producer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Trophic</m:t>
                        </m:r>
                        <m: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Enrichment</m:t>
                        </m:r>
                        <m: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Factor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45AB8-FDBD-BA40-A9E2-E38EE8D2C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775" y="2698595"/>
                <a:ext cx="6615132" cy="729880"/>
              </a:xfrm>
              <a:prstGeom prst="rect">
                <a:avLst/>
              </a:prstGeom>
              <a:blipFill>
                <a:blip r:embed="rId7"/>
                <a:stretch>
                  <a:fillRect l="-1536" t="-847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1FF09A3-D3C2-FD4E-BBC1-5FC427B5EC92}"/>
              </a:ext>
            </a:extLst>
          </p:cNvPr>
          <p:cNvSpPr/>
          <p:nvPr/>
        </p:nvSpPr>
        <p:spPr>
          <a:xfrm>
            <a:off x="3802737" y="4982475"/>
            <a:ext cx="40119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Nitrogen Sources (NO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</a:rPr>
              <a:t>3</a:t>
            </a:r>
            <a:r>
              <a:rPr lang="en-US" b="1" baseline="30000" dirty="0">
                <a:solidFill>
                  <a:schemeClr val="accent5">
                    <a:lumMod val="50000"/>
                  </a:schemeClr>
                </a:solidFill>
              </a:rPr>
              <a:t>-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, NH</a:t>
            </a:r>
            <a:r>
              <a:rPr lang="en-US" b="1" baseline="-25000" dirty="0">
                <a:solidFill>
                  <a:schemeClr val="accent5">
                    <a:lumMod val="50000"/>
                  </a:schemeClr>
                </a:solidFill>
              </a:rPr>
              <a:t>4</a:t>
            </a:r>
            <a:r>
              <a:rPr lang="en-US" b="1" baseline="30000" dirty="0">
                <a:solidFill>
                  <a:schemeClr val="accent5">
                    <a:lumMod val="50000"/>
                  </a:schemeClr>
                </a:solidFill>
              </a:rPr>
              <a:t>+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, urea)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Isotope composition of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Light availability, taxa</a:t>
            </a:r>
          </a:p>
        </p:txBody>
      </p:sp>
      <p:sp>
        <p:nvSpPr>
          <p:cNvPr id="4" name="Multiply 3">
            <a:extLst>
              <a:ext uri="{FF2B5EF4-FFF2-40B4-BE49-F238E27FC236}">
                <a16:creationId xmlns:a16="http://schemas.microsoft.com/office/drawing/2014/main" id="{65742E77-A613-A044-BF87-C38720FC5BAB}"/>
              </a:ext>
            </a:extLst>
          </p:cNvPr>
          <p:cNvSpPr/>
          <p:nvPr/>
        </p:nvSpPr>
        <p:spPr>
          <a:xfrm>
            <a:off x="9166303" y="2490781"/>
            <a:ext cx="1182029" cy="837951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38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  <p:bldP spid="20" grpId="0" animBg="1"/>
      <p:bldP spid="2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0E464-1273-DB40-8F22-E9645516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17806A-44F5-E247-B7E2-7BB401692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7E11EC-E63D-BB47-A154-4C08D433FC0F}"/>
              </a:ext>
            </a:extLst>
          </p:cNvPr>
          <p:cNvSpPr/>
          <p:nvPr/>
        </p:nvSpPr>
        <p:spPr>
          <a:xfrm>
            <a:off x="3764403" y="2103437"/>
            <a:ext cx="122822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,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  <a:r>
              <a:rPr lang="en-US" dirty="0"/>
              <a:t>,</a:t>
            </a:r>
          </a:p>
          <a:p>
            <a:r>
              <a:rPr lang="en-US" dirty="0"/>
              <a:t> urea, Fe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5F2F66-DD18-0546-A898-43B7B73A536E}"/>
              </a:ext>
            </a:extLst>
          </p:cNvPr>
          <p:cNvSpPr/>
          <p:nvPr/>
        </p:nvSpPr>
        <p:spPr>
          <a:xfrm>
            <a:off x="8755503" y="6211669"/>
            <a:ext cx="61106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11C76-FE70-B548-9BB5-53C25DB24B2C}"/>
              </a:ext>
            </a:extLst>
          </p:cNvPr>
          <p:cNvSpPr txBox="1"/>
          <p:nvPr/>
        </p:nvSpPr>
        <p:spPr>
          <a:xfrm>
            <a:off x="3632200" y="1459855"/>
            <a:ext cx="170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Discharge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8F4F8-2E9B-DB48-92EF-8A0ACC343114}"/>
              </a:ext>
            </a:extLst>
          </p:cNvPr>
          <p:cNvSpPr txBox="1"/>
          <p:nvPr/>
        </p:nvSpPr>
        <p:spPr>
          <a:xfrm>
            <a:off x="5765800" y="5549255"/>
            <a:ext cx="170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Upwelling</a:t>
            </a:r>
          </a:p>
        </p:txBody>
      </p:sp>
    </p:spTree>
    <p:extLst>
      <p:ext uri="{BB962C8B-B14F-4D97-AF65-F5344CB8AC3E}">
        <p14:creationId xmlns:p14="http://schemas.microsoft.com/office/powerpoint/2010/main" val="3065125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6AA1A3B9-4977-8D4E-A1B0-AB129BFD3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7E11EC-E63D-BB47-A154-4C08D433FC0F}"/>
              </a:ext>
            </a:extLst>
          </p:cNvPr>
          <p:cNvSpPr/>
          <p:nvPr/>
        </p:nvSpPr>
        <p:spPr>
          <a:xfrm>
            <a:off x="3764403" y="2103437"/>
            <a:ext cx="122822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,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  <a:r>
              <a:rPr lang="en-US" dirty="0"/>
              <a:t>,</a:t>
            </a:r>
          </a:p>
          <a:p>
            <a:r>
              <a:rPr lang="en-US" dirty="0"/>
              <a:t> urea, Fe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5F2F66-DD18-0546-A898-43B7B73A536E}"/>
              </a:ext>
            </a:extLst>
          </p:cNvPr>
          <p:cNvSpPr/>
          <p:nvPr/>
        </p:nvSpPr>
        <p:spPr>
          <a:xfrm>
            <a:off x="8755503" y="6211669"/>
            <a:ext cx="61106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11C76-FE70-B548-9BB5-53C25DB24B2C}"/>
              </a:ext>
            </a:extLst>
          </p:cNvPr>
          <p:cNvSpPr txBox="1"/>
          <p:nvPr/>
        </p:nvSpPr>
        <p:spPr>
          <a:xfrm>
            <a:off x="3632200" y="1459855"/>
            <a:ext cx="170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Discharge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8F4F8-2E9B-DB48-92EF-8A0ACC343114}"/>
              </a:ext>
            </a:extLst>
          </p:cNvPr>
          <p:cNvSpPr txBox="1"/>
          <p:nvPr/>
        </p:nvSpPr>
        <p:spPr>
          <a:xfrm>
            <a:off x="5765800" y="5549255"/>
            <a:ext cx="170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Upwelling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F108E-C611-DE46-8947-E241A413BD7C}"/>
              </a:ext>
            </a:extLst>
          </p:cNvPr>
          <p:cNvSpPr txBox="1"/>
          <p:nvPr/>
        </p:nvSpPr>
        <p:spPr>
          <a:xfrm>
            <a:off x="8483600" y="276999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Sea Surface Temperature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4E53FD-FB0B-1F41-85BF-69615E8FB18B}"/>
                  </a:ext>
                </a:extLst>
              </p:cNvPr>
              <p:cNvSpPr/>
              <p:nvPr/>
            </p:nvSpPr>
            <p:spPr>
              <a:xfrm>
                <a:off x="5185346" y="2899406"/>
                <a:ext cx="2862707" cy="529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δ</m:t>
                      </m:r>
                      <m:r>
                        <m:rPr>
                          <m:nor/>
                        </m:rPr>
                        <a:rPr lang="en-US" sz="2800" baseline="30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Primary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Producer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D4E53FD-FB0B-1F41-85BF-69615E8FB1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46" y="2899406"/>
                <a:ext cx="2862707" cy="529593"/>
              </a:xfrm>
              <a:prstGeom prst="rect">
                <a:avLst/>
              </a:prstGeom>
              <a:blipFill>
                <a:blip r:embed="rId3"/>
                <a:stretch>
                  <a:fillRect t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2918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1E6EB0-F144-EA46-807F-94A7B09B2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86" y="0"/>
            <a:ext cx="9011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23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fferent, table, clock, bird&#10;&#10;Description automatically generated">
            <a:extLst>
              <a:ext uri="{FF2B5EF4-FFF2-40B4-BE49-F238E27FC236}">
                <a16:creationId xmlns:a16="http://schemas.microsoft.com/office/drawing/2014/main" id="{1D7239DE-DC4A-4346-BE26-8D9CAC48B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B7E11EC-E63D-BB47-A154-4C08D433FC0F}"/>
              </a:ext>
            </a:extLst>
          </p:cNvPr>
          <p:cNvSpPr/>
          <p:nvPr/>
        </p:nvSpPr>
        <p:spPr>
          <a:xfrm>
            <a:off x="3764403" y="2103437"/>
            <a:ext cx="1228221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r>
              <a:rPr lang="en-US" dirty="0"/>
              <a:t>, NH</a:t>
            </a:r>
            <a:r>
              <a:rPr lang="en-US" baseline="-25000" dirty="0"/>
              <a:t>4</a:t>
            </a:r>
            <a:r>
              <a:rPr lang="en-US" baseline="30000" dirty="0"/>
              <a:t>+</a:t>
            </a:r>
            <a:r>
              <a:rPr lang="en-US" dirty="0"/>
              <a:t>,</a:t>
            </a:r>
          </a:p>
          <a:p>
            <a:r>
              <a:rPr lang="en-US" dirty="0"/>
              <a:t> urea, Fe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5F2F66-DD18-0546-A898-43B7B73A536E}"/>
              </a:ext>
            </a:extLst>
          </p:cNvPr>
          <p:cNvSpPr/>
          <p:nvPr/>
        </p:nvSpPr>
        <p:spPr>
          <a:xfrm>
            <a:off x="8755503" y="6211669"/>
            <a:ext cx="61106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411C76-FE70-B548-9BB5-53C25DB24B2C}"/>
              </a:ext>
            </a:extLst>
          </p:cNvPr>
          <p:cNvSpPr txBox="1"/>
          <p:nvPr/>
        </p:nvSpPr>
        <p:spPr>
          <a:xfrm>
            <a:off x="3527613" y="1272440"/>
            <a:ext cx="170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Freshwater Discharge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8F4F8-2E9B-DB48-92EF-8A0ACC343114}"/>
              </a:ext>
            </a:extLst>
          </p:cNvPr>
          <p:cNvSpPr txBox="1"/>
          <p:nvPr/>
        </p:nvSpPr>
        <p:spPr>
          <a:xfrm>
            <a:off x="5765800" y="5549255"/>
            <a:ext cx="170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Upwelling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1F108E-C611-DE46-8947-E241A413BD7C}"/>
              </a:ext>
            </a:extLst>
          </p:cNvPr>
          <p:cNvSpPr txBox="1"/>
          <p:nvPr/>
        </p:nvSpPr>
        <p:spPr>
          <a:xfrm>
            <a:off x="8483600" y="276999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Sea Surface Temperature</a:t>
            </a:r>
          </a:p>
        </p:txBody>
      </p:sp>
    </p:spTree>
    <p:extLst>
      <p:ext uri="{BB962C8B-B14F-4D97-AF65-F5344CB8AC3E}">
        <p14:creationId xmlns:p14="http://schemas.microsoft.com/office/powerpoint/2010/main" val="3764392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Variations in physiology: trophic enrichment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D23C10-BD52-8543-ADCC-8805EE17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555" y="4982475"/>
            <a:ext cx="592840" cy="403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549781-FCB4-EF47-A5F3-D119AEE186AC}"/>
                  </a:ext>
                </a:extLst>
              </p:cNvPr>
              <p:cNvSpPr/>
              <p:nvPr/>
            </p:nvSpPr>
            <p:spPr>
              <a:xfrm>
                <a:off x="1687159" y="5232677"/>
                <a:ext cx="2862707" cy="529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δ</m:t>
                      </m:r>
                      <m:r>
                        <m:rPr>
                          <m:nor/>
                        </m:rPr>
                        <a:rPr lang="en-US" sz="2800" baseline="30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Primary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Producer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549781-FCB4-EF47-A5F3-D119AEE18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159" y="5232677"/>
                <a:ext cx="2862707" cy="529593"/>
              </a:xfrm>
              <a:prstGeom prst="rect">
                <a:avLst/>
              </a:prstGeom>
              <a:blipFill>
                <a:blip r:embed="rId3"/>
                <a:stretch>
                  <a:fillRect t="-9302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A725B205-3AFD-5D4E-BEA1-E41DDA7083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632" y="2349803"/>
            <a:ext cx="1335674" cy="4348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E16621-2561-9F46-B131-DA11F5EE34EC}"/>
                  </a:ext>
                </a:extLst>
              </p:cNvPr>
              <p:cNvSpPr/>
              <p:nvPr/>
            </p:nvSpPr>
            <p:spPr>
              <a:xfrm>
                <a:off x="1687159" y="3542172"/>
                <a:ext cx="3453067" cy="6542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Trophic</m:t>
                      </m:r>
                      <m: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Enrichment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b="0" i="0" dirty="0">
                  <a:solidFill>
                    <a:schemeClr val="accent5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Preferential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assimilation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15</m:t>
                      </m:r>
                      <m:r>
                        <m:rPr>
                          <m:sty m:val="p"/>
                        </m:rP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b="0" i="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9E16621-2561-9F46-B131-DA11F5EE3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7159" y="3542172"/>
                <a:ext cx="3453067" cy="654204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ight Arrow 17">
            <a:extLst>
              <a:ext uri="{FF2B5EF4-FFF2-40B4-BE49-F238E27FC236}">
                <a16:creationId xmlns:a16="http://schemas.microsoft.com/office/drawing/2014/main" id="{E08DECB8-1BE1-E54F-AFBA-83FD443E954F}"/>
              </a:ext>
            </a:extLst>
          </p:cNvPr>
          <p:cNvSpPr/>
          <p:nvPr/>
        </p:nvSpPr>
        <p:spPr>
          <a:xfrm rot="16200000" flipV="1">
            <a:off x="2593251" y="4713500"/>
            <a:ext cx="1242406" cy="191879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85F6E3-AA08-464C-BB74-B77E98CD3AB3}"/>
                  </a:ext>
                </a:extLst>
              </p:cNvPr>
              <p:cNvSpPr/>
              <p:nvPr/>
            </p:nvSpPr>
            <p:spPr>
              <a:xfrm>
                <a:off x="1936157" y="2496264"/>
                <a:ext cx="2862707" cy="529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δ</m:t>
                      </m:r>
                      <m:r>
                        <m:rPr>
                          <m:nor/>
                        </m:rPr>
                        <a:rPr lang="en-US" sz="2800" baseline="30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2800" b="0" i="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Consumer</m:t>
                      </m:r>
                    </m:oMath>
                  </m:oMathPara>
                </a14:m>
                <a:endParaRPr lang="en-US" sz="2800" baseline="-25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D85F6E3-AA08-464C-BB74-B77E98CD3A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157" y="2496264"/>
                <a:ext cx="2862707" cy="529593"/>
              </a:xfrm>
              <a:prstGeom prst="rect">
                <a:avLst/>
              </a:prstGeom>
              <a:blipFill>
                <a:blip r:embed="rId6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>
            <a:extLst>
              <a:ext uri="{FF2B5EF4-FFF2-40B4-BE49-F238E27FC236}">
                <a16:creationId xmlns:a16="http://schemas.microsoft.com/office/drawing/2014/main" id="{2AFA09BC-34B2-D74A-8FC5-74005FB39B0D}"/>
              </a:ext>
            </a:extLst>
          </p:cNvPr>
          <p:cNvSpPr/>
          <p:nvPr/>
        </p:nvSpPr>
        <p:spPr>
          <a:xfrm rot="16200000" flipV="1">
            <a:off x="2970623" y="3167878"/>
            <a:ext cx="487661" cy="191880"/>
          </a:xfrm>
          <a:prstGeom prst="right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45AB8-FDBD-BA40-A9E2-E38EE8D2C9C3}"/>
                  </a:ext>
                </a:extLst>
              </p:cNvPr>
              <p:cNvSpPr/>
              <p:nvPr/>
            </p:nvSpPr>
            <p:spPr>
              <a:xfrm>
                <a:off x="5234092" y="5132533"/>
                <a:ext cx="6615132" cy="72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5">
                        <a:lumMod val="50000"/>
                      </a:schemeClr>
                    </a:solidFill>
                  </a:rPr>
                  <a:t>Trophic Position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Consumer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 −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Primary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Producer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Trophic</m:t>
                        </m:r>
                        <m: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Enrichment</m:t>
                        </m:r>
                        <m: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Factor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45AB8-FDBD-BA40-A9E2-E38EE8D2C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4092" y="5132533"/>
                <a:ext cx="6615132" cy="729880"/>
              </a:xfrm>
              <a:prstGeom prst="rect">
                <a:avLst/>
              </a:prstGeom>
              <a:blipFill>
                <a:blip r:embed="rId7"/>
                <a:stretch>
                  <a:fillRect l="-1341" t="-847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41FF09A3-D3C2-FD4E-BBC1-5FC427B5EC92}"/>
              </a:ext>
            </a:extLst>
          </p:cNvPr>
          <p:cNvSpPr/>
          <p:nvPr/>
        </p:nvSpPr>
        <p:spPr>
          <a:xfrm>
            <a:off x="287005" y="3455410"/>
            <a:ext cx="22403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Diet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Growth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Disease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Tissue you sample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6C311E-3B85-9747-A0AA-01FD33ECB2F0}"/>
              </a:ext>
            </a:extLst>
          </p:cNvPr>
          <p:cNvSpPr/>
          <p:nvPr/>
        </p:nvSpPr>
        <p:spPr>
          <a:xfrm>
            <a:off x="8455492" y="5862413"/>
            <a:ext cx="138531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i="1" dirty="0"/>
              <a:t>3.4‰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FFB9073-E859-E84C-9020-84C76B1AABFE}"/>
              </a:ext>
            </a:extLst>
          </p:cNvPr>
          <p:cNvGrpSpPr/>
          <p:nvPr/>
        </p:nvGrpSpPr>
        <p:grpSpPr>
          <a:xfrm>
            <a:off x="5689534" y="2121436"/>
            <a:ext cx="6049774" cy="2861039"/>
            <a:chOff x="5689534" y="2121436"/>
            <a:chExt cx="6049774" cy="28610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3BFA48D-3619-E24E-B576-DC8D13483C69}"/>
                </a:ext>
              </a:extLst>
            </p:cNvPr>
            <p:cNvGrpSpPr/>
            <p:nvPr/>
          </p:nvGrpSpPr>
          <p:grpSpPr>
            <a:xfrm>
              <a:off x="5689534" y="2121436"/>
              <a:ext cx="6049774" cy="2861039"/>
              <a:chOff x="5689534" y="2121436"/>
              <a:chExt cx="6049774" cy="2861039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B1663F0-030B-4649-9025-C1D1D3F3CAD4}"/>
                  </a:ext>
                </a:extLst>
              </p:cNvPr>
              <p:cNvSpPr/>
              <p:nvPr/>
            </p:nvSpPr>
            <p:spPr>
              <a:xfrm>
                <a:off x="5731404" y="4409229"/>
                <a:ext cx="6007904" cy="5732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153DDC9E-0D21-444F-96EA-4E510F1FF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31404" y="2121436"/>
                <a:ext cx="6007904" cy="2303211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F6112B8-1739-C14A-B554-5052FED26AAD}"/>
                  </a:ext>
                </a:extLst>
              </p:cNvPr>
              <p:cNvSpPr txBox="1"/>
              <p:nvPr/>
            </p:nvSpPr>
            <p:spPr>
              <a:xfrm rot="16200000">
                <a:off x="6718071" y="3402357"/>
                <a:ext cx="1092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Guppy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8D0A387-1874-6E43-9DFB-EAECCD0B7357}"/>
                  </a:ext>
                </a:extLst>
              </p:cNvPr>
              <p:cNvSpPr txBox="1"/>
              <p:nvPr/>
            </p:nvSpPr>
            <p:spPr>
              <a:xfrm rot="16200000">
                <a:off x="7166749" y="3387896"/>
                <a:ext cx="1092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Zebrafish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EB474F9-5DBE-F147-886D-C94CAFDE1EBB}"/>
                  </a:ext>
                </a:extLst>
              </p:cNvPr>
              <p:cNvSpPr txBox="1"/>
              <p:nvPr/>
            </p:nvSpPr>
            <p:spPr>
              <a:xfrm rot="16200000">
                <a:off x="7536082" y="3357505"/>
                <a:ext cx="1092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Minnow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4C1934-B0D9-6142-9AEE-E86CD0AEE67B}"/>
                  </a:ext>
                </a:extLst>
              </p:cNvPr>
              <p:cNvSpPr txBox="1"/>
              <p:nvPr/>
            </p:nvSpPr>
            <p:spPr>
              <a:xfrm>
                <a:off x="7306942" y="4393811"/>
                <a:ext cx="8445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Shrimp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B7FD50-A83C-7A40-AB69-173A7199E0FA}"/>
                  </a:ext>
                </a:extLst>
              </p:cNvPr>
              <p:cNvSpPr txBox="1"/>
              <p:nvPr/>
            </p:nvSpPr>
            <p:spPr>
              <a:xfrm>
                <a:off x="8852605" y="4393811"/>
                <a:ext cx="10928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Perch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B1C84A6-AB90-3F4A-961C-5D8C9F8F791A}"/>
                  </a:ext>
                </a:extLst>
              </p:cNvPr>
              <p:cNvSpPr txBox="1"/>
              <p:nvPr/>
            </p:nvSpPr>
            <p:spPr>
              <a:xfrm>
                <a:off x="10019627" y="4380101"/>
                <a:ext cx="1253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Swordfish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D6C4432-9394-6E4E-8D0B-F6908158AC6D}"/>
                  </a:ext>
                </a:extLst>
              </p:cNvPr>
              <p:cNvSpPr txBox="1"/>
              <p:nvPr/>
            </p:nvSpPr>
            <p:spPr>
              <a:xfrm>
                <a:off x="5689534" y="4655420"/>
                <a:ext cx="18326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Blanke</a:t>
                </a:r>
                <a:r>
                  <a:rPr lang="en-US" sz="1400" dirty="0"/>
                  <a:t> et al. 2017</a:t>
                </a:r>
              </a:p>
            </p:txBody>
          </p:sp>
        </p:grp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A5F00FE-CEB9-A140-BE13-26810D1D6B95}"/>
                </a:ext>
              </a:extLst>
            </p:cNvPr>
            <p:cNvCxnSpPr/>
            <p:nvPr/>
          </p:nvCxnSpPr>
          <p:spPr>
            <a:xfrm>
              <a:off x="6869151" y="2634144"/>
              <a:ext cx="4270917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8847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 animBg="1"/>
      <p:bldP spid="19" grpId="0"/>
      <p:bldP spid="20" grpId="0" animBg="1"/>
      <p:bldP spid="21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Variations in physiology: tissue turnover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D23C10-BD52-8543-ADCC-8805EE17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571" y="2764335"/>
            <a:ext cx="592840" cy="403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549781-FCB4-EF47-A5F3-D119AEE186AC}"/>
                  </a:ext>
                </a:extLst>
              </p:cNvPr>
              <p:cNvSpPr/>
              <p:nvPr/>
            </p:nvSpPr>
            <p:spPr>
              <a:xfrm>
                <a:off x="304411" y="3108134"/>
                <a:ext cx="2862707" cy="52959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δ</m:t>
                      </m:r>
                      <m:r>
                        <m:rPr>
                          <m:nor/>
                        </m:rPr>
                        <a:rPr lang="en-US" sz="2800" baseline="30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15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N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Primary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aseline="-250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Producer</m:t>
                      </m:r>
                      <m:r>
                        <m:rPr>
                          <m:nor/>
                        </m:rPr>
                        <a:rPr lang="en-US" sz="28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3549781-FCB4-EF47-A5F3-D119AEE18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11" y="3108134"/>
                <a:ext cx="2862707" cy="529593"/>
              </a:xfrm>
              <a:prstGeom prst="rect">
                <a:avLst/>
              </a:prstGeom>
              <a:blipFill>
                <a:blip r:embed="rId3"/>
                <a:stretch>
                  <a:fillRect t="-952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40E751C-5837-EF4E-AB1E-C672B8CA1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411" y="2224228"/>
            <a:ext cx="3367049" cy="108021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7B752F4-5B5C-7740-B0A2-007FEB6F9E1F}"/>
              </a:ext>
            </a:extLst>
          </p:cNvPr>
          <p:cNvCxnSpPr>
            <a:cxnSpLocks/>
          </p:cNvCxnSpPr>
          <p:nvPr/>
        </p:nvCxnSpPr>
        <p:spPr>
          <a:xfrm>
            <a:off x="2207941" y="4003287"/>
            <a:ext cx="8999206" cy="0"/>
          </a:xfrm>
          <a:prstGeom prst="straightConnector1">
            <a:avLst/>
          </a:prstGeom>
          <a:ln w="76200">
            <a:solidFill>
              <a:schemeClr val="accent5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454309-0A14-2B4E-9E87-8922A25D3ABF}"/>
              </a:ext>
            </a:extLst>
          </p:cNvPr>
          <p:cNvCxnSpPr>
            <a:cxnSpLocks/>
          </p:cNvCxnSpPr>
          <p:nvPr/>
        </p:nvCxnSpPr>
        <p:spPr>
          <a:xfrm>
            <a:off x="2230243" y="4003287"/>
            <a:ext cx="0" cy="702528"/>
          </a:xfrm>
          <a:prstGeom prst="line">
            <a:avLst/>
          </a:prstGeom>
          <a:ln w="4762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00E4EAC-BFD9-D742-AB0E-D60FBE323DB3}"/>
              </a:ext>
            </a:extLst>
          </p:cNvPr>
          <p:cNvSpPr txBox="1"/>
          <p:nvPr/>
        </p:nvSpPr>
        <p:spPr>
          <a:xfrm>
            <a:off x="1628078" y="4890043"/>
            <a:ext cx="1539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0: Eat Food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02D3DF7-78BA-BD42-8B16-3149F0436B5D}"/>
              </a:ext>
            </a:extLst>
          </p:cNvPr>
          <p:cNvCxnSpPr>
            <a:cxnSpLocks/>
          </p:cNvCxnSpPr>
          <p:nvPr/>
        </p:nvCxnSpPr>
        <p:spPr>
          <a:xfrm>
            <a:off x="3743094" y="4003287"/>
            <a:ext cx="0" cy="702528"/>
          </a:xfrm>
          <a:prstGeom prst="line">
            <a:avLst/>
          </a:prstGeom>
          <a:ln w="4762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C7D0C0C-ABFF-AE4A-A276-30EF780F8453}"/>
              </a:ext>
            </a:extLst>
          </p:cNvPr>
          <p:cNvSpPr txBox="1"/>
          <p:nvPr/>
        </p:nvSpPr>
        <p:spPr>
          <a:xfrm>
            <a:off x="2973574" y="4890042"/>
            <a:ext cx="153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5: Blood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5114BCF-1131-0049-BC48-51D016A979EA}"/>
              </a:ext>
            </a:extLst>
          </p:cNvPr>
          <p:cNvCxnSpPr>
            <a:cxnSpLocks/>
          </p:cNvCxnSpPr>
          <p:nvPr/>
        </p:nvCxnSpPr>
        <p:spPr>
          <a:xfrm>
            <a:off x="5880408" y="3999573"/>
            <a:ext cx="0" cy="702528"/>
          </a:xfrm>
          <a:prstGeom prst="line">
            <a:avLst/>
          </a:prstGeom>
          <a:ln w="4762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9C50F97-1151-574C-B9E9-481E3390ED5B}"/>
              </a:ext>
            </a:extLst>
          </p:cNvPr>
          <p:cNvSpPr txBox="1"/>
          <p:nvPr/>
        </p:nvSpPr>
        <p:spPr>
          <a:xfrm>
            <a:off x="5049639" y="4882995"/>
            <a:ext cx="165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20: Liver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A668336-7B74-E649-AE9C-0457F2EB3C3B}"/>
              </a:ext>
            </a:extLst>
          </p:cNvPr>
          <p:cNvCxnSpPr>
            <a:cxnSpLocks/>
          </p:cNvCxnSpPr>
          <p:nvPr/>
        </p:nvCxnSpPr>
        <p:spPr>
          <a:xfrm>
            <a:off x="9935729" y="3984707"/>
            <a:ext cx="0" cy="702528"/>
          </a:xfrm>
          <a:prstGeom prst="line">
            <a:avLst/>
          </a:prstGeom>
          <a:ln w="4762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2254706-44D8-D24B-B13F-21A0283F2FB0}"/>
              </a:ext>
            </a:extLst>
          </p:cNvPr>
          <p:cNvSpPr txBox="1"/>
          <p:nvPr/>
        </p:nvSpPr>
        <p:spPr>
          <a:xfrm>
            <a:off x="9166208" y="4871462"/>
            <a:ext cx="165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Day 80: Muscle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5800BE-169D-0245-BCD3-2296758672F4}"/>
              </a:ext>
            </a:extLst>
          </p:cNvPr>
          <p:cNvSpPr txBox="1"/>
          <p:nvPr/>
        </p:nvSpPr>
        <p:spPr>
          <a:xfrm>
            <a:off x="4090634" y="1840171"/>
            <a:ext cx="191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What about prey switching???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41FB1145-D275-1C40-A562-A2F70227E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797" y="2208951"/>
            <a:ext cx="2245218" cy="142877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7298977-D578-BE4B-85CC-5B4C81F9045B}"/>
              </a:ext>
            </a:extLst>
          </p:cNvPr>
          <p:cNvCxnSpPr>
            <a:cxnSpLocks/>
          </p:cNvCxnSpPr>
          <p:nvPr/>
        </p:nvCxnSpPr>
        <p:spPr>
          <a:xfrm flipV="1">
            <a:off x="4921406" y="3246347"/>
            <a:ext cx="0" cy="782757"/>
          </a:xfrm>
          <a:prstGeom prst="line">
            <a:avLst/>
          </a:prstGeom>
          <a:ln w="4762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0035ECF-31E6-474D-B159-71D3CA030C2D}"/>
              </a:ext>
            </a:extLst>
          </p:cNvPr>
          <p:cNvSpPr txBox="1"/>
          <p:nvPr/>
        </p:nvSpPr>
        <p:spPr>
          <a:xfrm>
            <a:off x="4104118" y="2578616"/>
            <a:ext cx="174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Day 10: Eat Different  Food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6F40D71-F51C-C548-BB41-EC9B22DFE742}"/>
              </a:ext>
            </a:extLst>
          </p:cNvPr>
          <p:cNvCxnSpPr>
            <a:cxnSpLocks/>
          </p:cNvCxnSpPr>
          <p:nvPr/>
        </p:nvCxnSpPr>
        <p:spPr>
          <a:xfrm flipV="1">
            <a:off x="7610797" y="3209152"/>
            <a:ext cx="0" cy="782757"/>
          </a:xfrm>
          <a:prstGeom prst="line">
            <a:avLst/>
          </a:prstGeom>
          <a:ln w="47625">
            <a:solidFill>
              <a:schemeClr val="accent5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F576A0-3FA9-B14B-B4F1-9E4048308915}"/>
              </a:ext>
            </a:extLst>
          </p:cNvPr>
          <p:cNvSpPr txBox="1"/>
          <p:nvPr/>
        </p:nvSpPr>
        <p:spPr>
          <a:xfrm>
            <a:off x="6740027" y="2545529"/>
            <a:ext cx="1741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Day 45: Migrates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8D4C59-0EBD-A448-9C22-C11060FA43EB}"/>
              </a:ext>
            </a:extLst>
          </p:cNvPr>
          <p:cNvSpPr txBox="1"/>
          <p:nvPr/>
        </p:nvSpPr>
        <p:spPr>
          <a:xfrm>
            <a:off x="6740027" y="1803864"/>
            <a:ext cx="1918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5">
                    <a:lumMod val="50000"/>
                  </a:schemeClr>
                </a:solidFill>
              </a:rPr>
              <a:t>What about movement???</a:t>
            </a:r>
          </a:p>
        </p:txBody>
      </p:sp>
    </p:spTree>
    <p:extLst>
      <p:ext uri="{BB962C8B-B14F-4D97-AF65-F5344CB8AC3E}">
        <p14:creationId xmlns:p14="http://schemas.microsoft.com/office/powerpoint/2010/main" val="23290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5" grpId="0"/>
      <p:bldP spid="37" grpId="0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  <a:ln w="28575">
            <a:solidFill>
              <a:schemeClr val="accent5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520EF75-2C1F-714F-977A-9F8ACEB29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971550" lvl="1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Primary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Producer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needs to be measured in dynamic systems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Applying a single trophic enrichment may introduced error into trophic position calculations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Coupling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Primary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Producer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b="0" i="0" baseline="-25000" dirty="0" smtClean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Consumer</m:t>
                    </m:r>
                  </m:oMath>
                </a14:m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is important</a:t>
                </a:r>
              </a:p>
              <a:p>
                <a:pPr marL="971550" lvl="1" indent="-514350">
                  <a:buFont typeface="+mj-lt"/>
                  <a:buAutoNum type="arabicPeriod"/>
                </a:pPr>
                <a:endParaRPr lang="en-US" baseline="-25000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Measuring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in individual compounds (amino acids) can be more informative </a:t>
                </a:r>
              </a:p>
              <a:p>
                <a:pPr lvl="1"/>
                <a:endParaRPr lang="en-US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Careful parameterization of the trophic position equation is beneficial</a:t>
                </a:r>
              </a:p>
              <a:p>
                <a:pPr lvl="1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>
                  <a:solidFill>
                    <a:schemeClr val="accent5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520EF75-2C1F-714F-977A-9F8ACEB29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853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902DD-693C-8541-8FEA-11D1C2F75BCC}"/>
              </a:ext>
            </a:extLst>
          </p:cNvPr>
          <p:cNvSpPr txBox="1"/>
          <p:nvPr/>
        </p:nvSpPr>
        <p:spPr>
          <a:xfrm>
            <a:off x="1778000" y="1690062"/>
            <a:ext cx="8636000" cy="2185214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 algn="ctr"/>
            <a:r>
              <a:rPr lang="en-US" sz="4400" dirty="0">
                <a:solidFill>
                  <a:schemeClr val="bg1"/>
                </a:solidFill>
              </a:rPr>
              <a:t>3. Parameterizing harbor seal trophic position equations</a:t>
            </a:r>
          </a:p>
          <a:p>
            <a:pPr lvl="1" algn="ctr"/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7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19E8CB11-7712-6645-9046-12F1EA6EB998}"/>
              </a:ext>
            </a:extLst>
          </p:cNvPr>
          <p:cNvSpPr txBox="1"/>
          <p:nvPr/>
        </p:nvSpPr>
        <p:spPr>
          <a:xfrm>
            <a:off x="293914" y="271823"/>
            <a:ext cx="10450208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Scaling to Food Webs: Source Amino Acids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A915F4E7-0A98-BD49-A9B2-C96C240905BC}"/>
              </a:ext>
            </a:extLst>
          </p:cNvPr>
          <p:cNvSpPr/>
          <p:nvPr/>
        </p:nvSpPr>
        <p:spPr>
          <a:xfrm>
            <a:off x="6749363" y="5691074"/>
            <a:ext cx="3539478" cy="63896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015DCD-6200-294C-BBF9-34A13F991B12}"/>
              </a:ext>
            </a:extLst>
          </p:cNvPr>
          <p:cNvSpPr txBox="1"/>
          <p:nvPr/>
        </p:nvSpPr>
        <p:spPr>
          <a:xfrm>
            <a:off x="7837265" y="5294412"/>
            <a:ext cx="199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Source Amino Acids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F634A5-205A-094A-AF8C-EFC6F73F024A}"/>
              </a:ext>
            </a:extLst>
          </p:cNvPr>
          <p:cNvGrpSpPr/>
          <p:nvPr/>
        </p:nvGrpSpPr>
        <p:grpSpPr>
          <a:xfrm>
            <a:off x="2057322" y="1305759"/>
            <a:ext cx="8788478" cy="5366752"/>
            <a:chOff x="2057322" y="1305759"/>
            <a:chExt cx="8788478" cy="536675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11D478D-EED5-E646-BDE5-F374EE85C54A}"/>
                </a:ext>
              </a:extLst>
            </p:cNvPr>
            <p:cNvGrpSpPr/>
            <p:nvPr/>
          </p:nvGrpSpPr>
          <p:grpSpPr>
            <a:xfrm>
              <a:off x="2057322" y="1305759"/>
              <a:ext cx="8788478" cy="5366752"/>
              <a:chOff x="2057322" y="1305759"/>
              <a:chExt cx="8788478" cy="536675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0E704B1-159E-8444-B159-A3B116E88A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57322" y="1305759"/>
                <a:ext cx="8686800" cy="5105400"/>
              </a:xfrm>
              <a:prstGeom prst="rect">
                <a:avLst/>
              </a:prstGeom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A4DBB6A-B090-6D46-95F6-B0D48C6341EA}"/>
                  </a:ext>
                </a:extLst>
              </p:cNvPr>
              <p:cNvSpPr/>
              <p:nvPr/>
            </p:nvSpPr>
            <p:spPr>
              <a:xfrm>
                <a:off x="3678688" y="2672555"/>
                <a:ext cx="123258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3779535-8289-934F-8887-02AF4EE4A6B7}"/>
                  </a:ext>
                </a:extLst>
              </p:cNvPr>
              <p:cNvSpPr/>
              <p:nvPr/>
            </p:nvSpPr>
            <p:spPr>
              <a:xfrm>
                <a:off x="3474640" y="2268076"/>
                <a:ext cx="4012292" cy="7386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δ</a:t>
                </a:r>
                <a:r>
                  <a:rPr lang="en-US" sz="2400" b="1" baseline="30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r>
                  <a:rPr lang="en-US" sz="2400" b="1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 of phenylalanine</a:t>
                </a:r>
              </a:p>
              <a:p>
                <a:r>
                  <a:rPr lang="en-US" dirty="0">
                    <a:solidFill>
                      <a:schemeClr val="accent4">
                        <a:lumMod val="75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E779DF7E-5189-224A-88D0-509AF5D6C36E}"/>
                  </a:ext>
                </a:extLst>
              </p:cNvPr>
              <p:cNvSpPr/>
              <p:nvPr/>
            </p:nvSpPr>
            <p:spPr>
              <a:xfrm rot="4511553">
                <a:off x="3606062" y="3724320"/>
                <a:ext cx="1360182" cy="351870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4FA0100-321E-9C4F-B461-7D9B20C0B8D0}"/>
                  </a:ext>
                </a:extLst>
              </p:cNvPr>
              <p:cNvSpPr/>
              <p:nvPr/>
            </p:nvSpPr>
            <p:spPr>
              <a:xfrm>
                <a:off x="6825342" y="5718404"/>
                <a:ext cx="4020458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δ</a:t>
                </a:r>
                <a:r>
                  <a:rPr lang="en-US" sz="2800" b="1" baseline="300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15</a:t>
                </a:r>
                <a:r>
                  <a:rPr lang="en-US" sz="2800" b="1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 of phenylalanine</a:t>
                </a:r>
              </a:p>
              <a:p>
                <a:r>
                  <a:rPr lang="en-US" sz="28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sz="28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" name="Right Arrow 7">
                <a:extLst>
                  <a:ext uri="{FF2B5EF4-FFF2-40B4-BE49-F238E27FC236}">
                    <a16:creationId xmlns:a16="http://schemas.microsoft.com/office/drawing/2014/main" id="{0B87D2DA-62A6-ED4A-B147-8DE85CD9EB79}"/>
                  </a:ext>
                </a:extLst>
              </p:cNvPr>
              <p:cNvSpPr/>
              <p:nvPr/>
            </p:nvSpPr>
            <p:spPr>
              <a:xfrm rot="17318340">
                <a:off x="6311230" y="3861658"/>
                <a:ext cx="3355585" cy="363171"/>
              </a:xfrm>
              <a:prstGeom prst="rightArrow">
                <a:avLst/>
              </a:prstGeom>
              <a:solidFill>
                <a:schemeClr val="accent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A70B05B-4C88-B647-9F19-1029D6C55E4A}"/>
                  </a:ext>
                </a:extLst>
              </p:cNvPr>
              <p:cNvSpPr txBox="1"/>
              <p:nvPr/>
            </p:nvSpPr>
            <p:spPr>
              <a:xfrm>
                <a:off x="2057322" y="3622439"/>
                <a:ext cx="1884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accent1">
                        <a:lumMod val="50000"/>
                      </a:schemeClr>
                    </a:solidFill>
                  </a:rPr>
                  <a:t>Conserved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4B453EE-4B56-E54B-BBD9-4D6C22CD832F}"/>
                  </a:ext>
                </a:extLst>
              </p:cNvPr>
              <p:cNvSpPr txBox="1"/>
              <p:nvPr/>
            </p:nvSpPr>
            <p:spPr>
              <a:xfrm>
                <a:off x="8479894" y="3613409"/>
                <a:ext cx="1884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i="1" dirty="0">
                    <a:solidFill>
                      <a:schemeClr val="accent1">
                        <a:lumMod val="50000"/>
                      </a:schemeClr>
                    </a:solidFill>
                  </a:rPr>
                  <a:t>Conserved</a:t>
                </a:r>
              </a:p>
            </p:txBody>
          </p:sp>
        </p:grpSp>
        <p:sp>
          <p:nvSpPr>
            <p:cNvPr id="14" name="Equal 13">
              <a:extLst>
                <a:ext uri="{FF2B5EF4-FFF2-40B4-BE49-F238E27FC236}">
                  <a16:creationId xmlns:a16="http://schemas.microsoft.com/office/drawing/2014/main" id="{4E1BFD7C-53E5-0542-A552-4BEAA0C7EDD3}"/>
                </a:ext>
              </a:extLst>
            </p:cNvPr>
            <p:cNvSpPr/>
            <p:nvPr/>
          </p:nvSpPr>
          <p:spPr>
            <a:xfrm>
              <a:off x="6538586" y="2033187"/>
              <a:ext cx="742145" cy="604221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F48043F-1946-6546-8D20-1350AE196CE0}"/>
              </a:ext>
            </a:extLst>
          </p:cNvPr>
          <p:cNvSpPr txBox="1"/>
          <p:nvPr/>
        </p:nvSpPr>
        <p:spPr>
          <a:xfrm>
            <a:off x="365620" y="3622439"/>
            <a:ext cx="469204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Eliminates trophic enrichment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Directly measures baseline from consumer tissue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Baseline is metabolically coupled with consumer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512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16 0.06389 " pathEditMode="relative" ptsTypes="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16 0.06389 " pathEditMode="relative" ptsTypes="AA">
                                      <p:cBhvr>
                                        <p:cTn id="2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8216 0.06389 " pathEditMode="relative" ptsTypes="AA">
                                      <p:cBhvr>
                                        <p:cTn id="2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13" grpId="3" animBg="1"/>
      <p:bldP spid="15" grpId="0"/>
      <p:bldP spid="15" grpId="1"/>
      <p:bldP spid="15" grpId="2"/>
      <p:bldP spid="15" grpId="3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AC5FC7-3063-484B-B189-77568323D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122" y="2991644"/>
            <a:ext cx="3162300" cy="1054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3F5E5C-4245-2846-AEAE-E82CD043E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9" y="5041070"/>
            <a:ext cx="1629105" cy="5624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B801E-E30F-3C4A-821D-DE5FC49D0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50" y="5404756"/>
            <a:ext cx="16891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2A531-7194-4246-B1F1-772D8BBA96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550" y="5985327"/>
            <a:ext cx="1498600" cy="482600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187C86C7-247E-AC4A-8E8A-E720A85089AC}"/>
              </a:ext>
            </a:extLst>
          </p:cNvPr>
          <p:cNvSpPr/>
          <p:nvPr/>
        </p:nvSpPr>
        <p:spPr>
          <a:xfrm rot="14008398">
            <a:off x="3153710" y="4526027"/>
            <a:ext cx="1360182" cy="22338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1D20C1A5-7FA0-B848-9442-66A3195FEED9}"/>
              </a:ext>
            </a:extLst>
          </p:cNvPr>
          <p:cNvSpPr/>
          <p:nvPr/>
        </p:nvSpPr>
        <p:spPr>
          <a:xfrm rot="16019640">
            <a:off x="2043979" y="4893339"/>
            <a:ext cx="1360182" cy="223381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0B4E1DC-4302-564F-B677-568946B3CF6F}"/>
              </a:ext>
            </a:extLst>
          </p:cNvPr>
          <p:cNvSpPr/>
          <p:nvPr/>
        </p:nvSpPr>
        <p:spPr>
          <a:xfrm rot="17663513">
            <a:off x="1242182" y="4484312"/>
            <a:ext cx="844729" cy="201107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E98908-8D84-DE48-AF5D-9756D128E07B}"/>
              </a:ext>
            </a:extLst>
          </p:cNvPr>
          <p:cNvSpPr txBox="1"/>
          <p:nvPr/>
        </p:nvSpPr>
        <p:spPr>
          <a:xfrm>
            <a:off x="837457" y="1493719"/>
            <a:ext cx="406762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Generalists integrate over multiple resource pathways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20A1D-71D7-B44F-AABC-CA42BF94E195}"/>
              </a:ext>
            </a:extLst>
          </p:cNvPr>
          <p:cNvSpPr txBox="1"/>
          <p:nvPr/>
        </p:nvSpPr>
        <p:spPr>
          <a:xfrm>
            <a:off x="6096000" y="637955"/>
            <a:ext cx="548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Limited migration, high site fidelity</a:t>
            </a:r>
            <a:endParaRPr lang="en-US" sz="2400" dirty="0"/>
          </a:p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Are not utilizing resources in different locations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98BF44-1411-F049-A475-00C23F9CFA99}"/>
              </a:ext>
            </a:extLst>
          </p:cNvPr>
          <p:cNvSpPr/>
          <p:nvPr/>
        </p:nvSpPr>
        <p:spPr>
          <a:xfrm>
            <a:off x="5416550" y="2278549"/>
            <a:ext cx="68209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5 - 10 km from haul out sites and at depths &lt; 200 m</a:t>
            </a:r>
            <a:endParaRPr lang="en-US" sz="2400" dirty="0"/>
          </a:p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Are not susceptible to integrating nearshore vs. offshore 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2400" i="1" baseline="300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13</a:t>
            </a:r>
            <a:r>
              <a:rPr lang="en-US" sz="2400" i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 gradients</a:t>
            </a:r>
            <a:endParaRPr lang="en-US" sz="24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FA16CB-A7BC-CC47-9AF3-5343FB4407D8}"/>
              </a:ext>
            </a:extLst>
          </p:cNvPr>
          <p:cNvSpPr txBox="1"/>
          <p:nvPr/>
        </p:nvSpPr>
        <p:spPr>
          <a:xfrm>
            <a:off x="6083828" y="4003829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Controlled feeding studies</a:t>
            </a:r>
            <a:endParaRPr lang="en-US" sz="2400" dirty="0"/>
          </a:p>
          <a:p>
            <a:pPr algn="ctr"/>
            <a:r>
              <a:rPr lang="en-US" sz="2400" i="1" dirty="0">
                <a:solidFill>
                  <a:schemeClr val="accent1">
                    <a:lumMod val="75000"/>
                  </a:schemeClr>
                </a:solidFill>
              </a:rPr>
              <a:t>Minimal trophic enrichment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B67E6-9C1A-0941-847F-EC21CF440F78}"/>
              </a:ext>
            </a:extLst>
          </p:cNvPr>
          <p:cNvSpPr txBox="1"/>
          <p:nvPr/>
        </p:nvSpPr>
        <p:spPr>
          <a:xfrm>
            <a:off x="6083828" y="5322284"/>
            <a:ext cx="548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Optimal consumer for stable isotope interpretation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65E297-25E7-3C4E-B0C7-EAF6FC5B4CCC}"/>
              </a:ext>
            </a:extLst>
          </p:cNvPr>
          <p:cNvSpPr txBox="1"/>
          <p:nvPr/>
        </p:nvSpPr>
        <p:spPr>
          <a:xfrm>
            <a:off x="374599" y="5781368"/>
            <a:ext cx="155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Pacific Salmon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D5EDEA-BD39-8A43-BAAF-312A85CDDC8D}"/>
              </a:ext>
            </a:extLst>
          </p:cNvPr>
          <p:cNvSpPr txBox="1"/>
          <p:nvPr/>
        </p:nvSpPr>
        <p:spPr>
          <a:xfrm>
            <a:off x="1930198" y="6445985"/>
            <a:ext cx="155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Herring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C19DAD-CDE8-3344-8D2E-2A6C22ED8D7D}"/>
              </a:ext>
            </a:extLst>
          </p:cNvPr>
          <p:cNvSpPr txBox="1"/>
          <p:nvPr/>
        </p:nvSpPr>
        <p:spPr>
          <a:xfrm>
            <a:off x="3821059" y="6150700"/>
            <a:ext cx="1555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Hake</a:t>
            </a:r>
          </a:p>
        </p:txBody>
      </p:sp>
    </p:spTree>
    <p:extLst>
      <p:ext uri="{BB962C8B-B14F-4D97-AF65-F5344CB8AC3E}">
        <p14:creationId xmlns:p14="http://schemas.microsoft.com/office/powerpoint/2010/main" val="107953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2BB62-5272-F146-A9EA-FA77F6A79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10668000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 descr="IMG_8662.JPG">
            <a:extLst>
              <a:ext uri="{FF2B5EF4-FFF2-40B4-BE49-F238E27FC236}">
                <a16:creationId xmlns:a16="http://schemas.microsoft.com/office/drawing/2014/main" id="{00503D69-BDC7-394A-9E90-419AE3411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97" b="100000" l="562" r="91667">
                        <a14:foregroundMark x1="29869" y1="26299" x2="29869" y2="26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73600"/>
            <a:ext cx="3276600" cy="218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71184D-C405-8841-B568-4CC1A673520B}"/>
              </a:ext>
            </a:extLst>
          </p:cNvPr>
          <p:cNvSpPr/>
          <p:nvPr/>
        </p:nvSpPr>
        <p:spPr>
          <a:xfrm>
            <a:off x="0" y="747251"/>
            <a:ext cx="3758526" cy="193899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4000" b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40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Phe</a:t>
            </a: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+ 9 trophic amino acids</a:t>
            </a:r>
          </a:p>
        </p:txBody>
      </p:sp>
    </p:spTree>
    <p:extLst>
      <p:ext uri="{BB962C8B-B14F-4D97-AF65-F5344CB8AC3E}">
        <p14:creationId xmlns:p14="http://schemas.microsoft.com/office/powerpoint/2010/main" val="1871500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Parameterizing the trophic position equation: Amino Acids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45AB8-FDBD-BA40-A9E2-E38EE8D2C9C3}"/>
                  </a:ext>
                </a:extLst>
              </p:cNvPr>
              <p:cNvSpPr/>
              <p:nvPr/>
            </p:nvSpPr>
            <p:spPr>
              <a:xfrm>
                <a:off x="998544" y="2199831"/>
                <a:ext cx="6615132" cy="72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Trophic Position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Consumer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 −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Primary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Producer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Trophic</m:t>
                        </m:r>
                        <m: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Enrichment</m:t>
                        </m:r>
                        <m: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Factor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45AB8-FDBD-BA40-A9E2-E38EE8D2C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44" y="2199831"/>
                <a:ext cx="6615132" cy="729880"/>
              </a:xfrm>
              <a:prstGeom prst="rect">
                <a:avLst/>
              </a:prstGeom>
              <a:blipFill>
                <a:blip r:embed="rId2"/>
                <a:stretch>
                  <a:fillRect l="-1341" t="-847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ight Arrow 21">
            <a:extLst>
              <a:ext uri="{FF2B5EF4-FFF2-40B4-BE49-F238E27FC236}">
                <a16:creationId xmlns:a16="http://schemas.microsoft.com/office/drawing/2014/main" id="{396B467C-C801-4448-B5D1-9F63CCCF7C5D}"/>
              </a:ext>
            </a:extLst>
          </p:cNvPr>
          <p:cNvSpPr/>
          <p:nvPr/>
        </p:nvSpPr>
        <p:spPr>
          <a:xfrm rot="7481992" flipV="1">
            <a:off x="7029638" y="4150792"/>
            <a:ext cx="772762" cy="21655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B07C78-F486-D643-995A-230F1DE59C83}"/>
              </a:ext>
            </a:extLst>
          </p:cNvPr>
          <p:cNvSpPr txBox="1"/>
          <p:nvPr/>
        </p:nvSpPr>
        <p:spPr>
          <a:xfrm>
            <a:off x="7041825" y="3539733"/>
            <a:ext cx="202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Phenyalanine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D29B22-1D33-9244-AD5A-9DA6AA3A0F86}"/>
              </a:ext>
            </a:extLst>
          </p:cNvPr>
          <p:cNvSpPr txBox="1"/>
          <p:nvPr/>
        </p:nvSpPr>
        <p:spPr>
          <a:xfrm>
            <a:off x="3291759" y="3525084"/>
            <a:ext cx="2028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Glutamic Acid</a:t>
            </a:r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8ED1EA53-639D-8F4B-8F2F-73B4652A5315}"/>
              </a:ext>
            </a:extLst>
          </p:cNvPr>
          <p:cNvSpPr/>
          <p:nvPr/>
        </p:nvSpPr>
        <p:spPr>
          <a:xfrm rot="7284411" flipV="1">
            <a:off x="3591675" y="4135055"/>
            <a:ext cx="697066" cy="18729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FF9DF33-63A1-354A-AE84-0019675F186C}"/>
                  </a:ext>
                </a:extLst>
              </p:cNvPr>
              <p:cNvSpPr/>
              <p:nvPr/>
            </p:nvSpPr>
            <p:spPr>
              <a:xfrm>
                <a:off x="484978" y="4574379"/>
                <a:ext cx="8040557" cy="72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Trophic Position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Trophic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Amino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Acid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 −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Source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Amino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Acid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 − </m:t>
                        </m:r>
                        <m:r>
                          <m:rPr>
                            <m:sty m:val="p"/>
                          </m:rPr>
                          <a:rPr lang="el-GR" sz="2400" i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Trophic</m:t>
                        </m:r>
                        <m: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Enrichment</m:t>
                        </m:r>
                        <m: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Factor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+1</a:t>
                </a: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FF9DF33-63A1-354A-AE84-0019675F18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78" y="4574379"/>
                <a:ext cx="8040557" cy="729880"/>
              </a:xfrm>
              <a:prstGeom prst="rect">
                <a:avLst/>
              </a:prstGeom>
              <a:blipFill>
                <a:blip r:embed="rId5"/>
                <a:stretch>
                  <a:fillRect l="-1104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FDDAB631-0DC3-1641-BC1C-042A06A5ECE7}"/>
              </a:ext>
            </a:extLst>
          </p:cNvPr>
          <p:cNvSpPr/>
          <p:nvPr/>
        </p:nvSpPr>
        <p:spPr>
          <a:xfrm rot="17796128" flipV="1">
            <a:off x="7166958" y="5387098"/>
            <a:ext cx="772762" cy="222557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CA7DDA-0407-9948-8473-38F515058818}"/>
              </a:ext>
            </a:extLst>
          </p:cNvPr>
          <p:cNvSpPr txBox="1"/>
          <p:nvPr/>
        </p:nvSpPr>
        <p:spPr>
          <a:xfrm>
            <a:off x="6367595" y="5813402"/>
            <a:ext cx="202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Fractionation of primary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01628-38D4-4247-BED5-AA4C001D5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762" y="2794000"/>
            <a:ext cx="28067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98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Addressing Trophic Enrichment Factor Variability: Primary Production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45AB8-FDBD-BA40-A9E2-E38EE8D2C9C3}"/>
                  </a:ext>
                </a:extLst>
              </p:cNvPr>
              <p:cNvSpPr/>
              <p:nvPr/>
            </p:nvSpPr>
            <p:spPr>
              <a:xfrm>
                <a:off x="998544" y="2199831"/>
                <a:ext cx="6615132" cy="72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Trophic Position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Consumer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 −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Primary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Producer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Trophic</m:t>
                        </m:r>
                        <m: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Enrichment</m:t>
                        </m:r>
                        <m: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Factor</m:t>
                        </m:r>
                      </m:den>
                    </m:f>
                  </m:oMath>
                </a14:m>
                <a:endParaRPr lang="en-US" sz="2400" dirty="0">
                  <a:solidFill>
                    <a:schemeClr val="accent2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1245AB8-FDBD-BA40-A9E2-E38EE8D2C9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44" y="2199831"/>
                <a:ext cx="6615132" cy="729880"/>
              </a:xfrm>
              <a:prstGeom prst="rect">
                <a:avLst/>
              </a:prstGeom>
              <a:blipFill>
                <a:blip r:embed="rId2"/>
                <a:stretch>
                  <a:fillRect l="-1341" t="-8475" b="-8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4B30A4-A574-5946-990C-9D9BA3A5AF3B}"/>
                  </a:ext>
                </a:extLst>
              </p:cNvPr>
              <p:cNvSpPr/>
              <p:nvPr/>
            </p:nvSpPr>
            <p:spPr>
              <a:xfrm>
                <a:off x="998544" y="3860397"/>
                <a:ext cx="8040557" cy="72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Trophic Position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Trophic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Amino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Acid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 −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sz="2400" baseline="30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15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Source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, 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Amino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400" b="0" i="0" baseline="-25000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Acid</m:t>
                        </m:r>
                        <m:r>
                          <m:rPr>
                            <m:nor/>
                          </m:rPr>
                          <a:rPr lang="en-US" sz="2400" baseline="-250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</a:rPr>
                          <m:t>  − </m:t>
                        </m:r>
                        <m:r>
                          <m:rPr>
                            <m:sty m:val="p"/>
                          </m:rPr>
                          <a:rPr lang="el-GR" sz="2400" i="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Trophic</m:t>
                        </m:r>
                        <m: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Enrichment</m:t>
                        </m:r>
                        <m: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400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Factor</m:t>
                        </m:r>
                      </m:den>
                    </m:f>
                  </m:oMath>
                </a14:m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</a:rPr>
                  <a:t> +1</a:t>
                </a: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C4B30A4-A574-5946-990C-9D9BA3A5AF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544" y="3860397"/>
                <a:ext cx="8040557" cy="729880"/>
              </a:xfrm>
              <a:prstGeom prst="rect">
                <a:avLst/>
              </a:prstGeom>
              <a:blipFill>
                <a:blip r:embed="rId3"/>
                <a:stretch>
                  <a:fillRect l="-1104" b="-86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ight Arrow 15">
            <a:extLst>
              <a:ext uri="{FF2B5EF4-FFF2-40B4-BE49-F238E27FC236}">
                <a16:creationId xmlns:a16="http://schemas.microsoft.com/office/drawing/2014/main" id="{5F5F7C76-A130-534F-8B9E-11A9783172D2}"/>
              </a:ext>
            </a:extLst>
          </p:cNvPr>
          <p:cNvSpPr/>
          <p:nvPr/>
        </p:nvSpPr>
        <p:spPr>
          <a:xfrm rot="7481992" flipV="1">
            <a:off x="8181544" y="3521399"/>
            <a:ext cx="772762" cy="21655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1BC889-912E-224B-AB12-AD8E87D2AA0D}"/>
                  </a:ext>
                </a:extLst>
              </p:cNvPr>
              <p:cNvSpPr txBox="1"/>
              <p:nvPr/>
            </p:nvSpPr>
            <p:spPr>
              <a:xfrm>
                <a:off x="8258949" y="2555209"/>
                <a:ext cx="202870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 of marine diatoms (C3) is 2.9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1BC889-912E-224B-AB12-AD8E87D2A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949" y="2555209"/>
                <a:ext cx="2028702" cy="646331"/>
              </a:xfrm>
              <a:prstGeom prst="rect">
                <a:avLst/>
              </a:prstGeom>
              <a:blipFill>
                <a:blip r:embed="rId4"/>
                <a:stretch>
                  <a:fillRect l="-1863"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>
            <a:extLst>
              <a:ext uri="{FF2B5EF4-FFF2-40B4-BE49-F238E27FC236}">
                <a16:creationId xmlns:a16="http://schemas.microsoft.com/office/drawing/2014/main" id="{3B2F2A58-D846-3D42-805F-5633DDAE9D33}"/>
              </a:ext>
            </a:extLst>
          </p:cNvPr>
          <p:cNvSpPr/>
          <p:nvPr/>
        </p:nvSpPr>
        <p:spPr>
          <a:xfrm rot="14923450" flipV="1">
            <a:off x="6754865" y="4881338"/>
            <a:ext cx="772762" cy="216550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2BF00-80AE-BD48-A8D1-D72BB55B9269}"/>
              </a:ext>
            </a:extLst>
          </p:cNvPr>
          <p:cNvSpPr txBox="1"/>
          <p:nvPr/>
        </p:nvSpPr>
        <p:spPr>
          <a:xfrm>
            <a:off x="7093018" y="5067770"/>
            <a:ext cx="1117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7.6 “classic”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9263B7-8004-9F42-AAC0-1BCB4296D8FF}"/>
              </a:ext>
            </a:extLst>
          </p:cNvPr>
          <p:cNvSpPr txBox="1"/>
          <p:nvPr/>
        </p:nvSpPr>
        <p:spPr>
          <a:xfrm>
            <a:off x="351149" y="5994017"/>
            <a:ext cx="10937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BUT...Germain et al. 2013 found harbor seal trophic enrichment factor is 4.3???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355AFF1-39DD-2348-B470-2357BC9104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901" y="5067770"/>
            <a:ext cx="2411422" cy="19350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6F26E2-60B7-6147-B90C-29E4DA7A6EB9}"/>
                  </a:ext>
                </a:extLst>
              </p:cNvPr>
              <p:cNvSpPr txBox="1"/>
              <p:nvPr/>
            </p:nvSpPr>
            <p:spPr>
              <a:xfrm>
                <a:off x="351149" y="6306793"/>
                <a:ext cx="109371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AND...Feddern et al. 2021 found C4 (seagrasses) plants contribute to WA food webs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</m:oMath>
                </a14:m>
                <a:r>
                  <a:rPr lang="en-US" dirty="0"/>
                  <a:t> = -8.7)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6F26E2-60B7-6147-B90C-29E4DA7A6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149" y="6306793"/>
                <a:ext cx="10937174" cy="369332"/>
              </a:xfrm>
              <a:prstGeom prst="rect">
                <a:avLst/>
              </a:prstGeom>
              <a:blipFill>
                <a:blip r:embed="rId6"/>
                <a:stretch>
                  <a:fillRect l="-464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556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2F0D1D-7001-AE45-9737-1E9C7D9E9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7" y="1125463"/>
            <a:ext cx="3188043" cy="2122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C1356-A4D5-3F43-9137-7FB5E4107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60" y="241643"/>
            <a:ext cx="4547286" cy="1130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529384-3636-514E-A729-2D25CBB6C162}"/>
              </a:ext>
            </a:extLst>
          </p:cNvPr>
          <p:cNvSpPr txBox="1"/>
          <p:nvPr/>
        </p:nvSpPr>
        <p:spPr>
          <a:xfrm>
            <a:off x="642551" y="3247789"/>
            <a:ext cx="3682313" cy="284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cap="all" dirty="0"/>
              <a:t>CREDIT: CHRIS BURNS / JAMESTOWN S'KLALLAM TRIBE</a:t>
            </a:r>
            <a:endParaRPr lang="en-US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32521-4E93-C844-B231-6B5344EA1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991" y="2040810"/>
            <a:ext cx="4989009" cy="33260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9BD588-1D50-8D49-A363-6476A471A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8453" y="864172"/>
            <a:ext cx="6543547" cy="1176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E8DE88-ED0C-6247-832B-21CEDB4BAC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78" y="4270419"/>
            <a:ext cx="6880531" cy="227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2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  <a:ln w="28575"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should we parameterize trophic position?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E91DF29-9CC5-374A-BD20-2D473A065F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342276"/>
              </p:ext>
            </p:extLst>
          </p:nvPr>
        </p:nvGraphicFramePr>
        <p:xfrm>
          <a:off x="1649185" y="2418709"/>
          <a:ext cx="8893629" cy="32613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561483">
                  <a:extLst>
                    <a:ext uri="{9D8B030D-6E8A-4147-A177-3AD203B41FA5}">
                      <a16:colId xmlns:a16="http://schemas.microsoft.com/office/drawing/2014/main" val="352892748"/>
                    </a:ext>
                  </a:extLst>
                </a:gridCol>
                <a:gridCol w="985008">
                  <a:extLst>
                    <a:ext uri="{9D8B030D-6E8A-4147-A177-3AD203B41FA5}">
                      <a16:colId xmlns:a16="http://schemas.microsoft.com/office/drawing/2014/main" val="360564665"/>
                    </a:ext>
                  </a:extLst>
                </a:gridCol>
                <a:gridCol w="1193520">
                  <a:extLst>
                    <a:ext uri="{9D8B030D-6E8A-4147-A177-3AD203B41FA5}">
                      <a16:colId xmlns:a16="http://schemas.microsoft.com/office/drawing/2014/main" val="4014588206"/>
                    </a:ext>
                  </a:extLst>
                </a:gridCol>
                <a:gridCol w="1143515">
                  <a:extLst>
                    <a:ext uri="{9D8B030D-6E8A-4147-A177-3AD203B41FA5}">
                      <a16:colId xmlns:a16="http://schemas.microsoft.com/office/drawing/2014/main" val="465074789"/>
                    </a:ext>
                  </a:extLst>
                </a:gridCol>
                <a:gridCol w="1287314">
                  <a:extLst>
                    <a:ext uri="{9D8B030D-6E8A-4147-A177-3AD203B41FA5}">
                      <a16:colId xmlns:a16="http://schemas.microsoft.com/office/drawing/2014/main" val="4008989762"/>
                    </a:ext>
                  </a:extLst>
                </a:gridCol>
                <a:gridCol w="1426176">
                  <a:extLst>
                    <a:ext uri="{9D8B030D-6E8A-4147-A177-3AD203B41FA5}">
                      <a16:colId xmlns:a16="http://schemas.microsoft.com/office/drawing/2014/main" val="2731276645"/>
                    </a:ext>
                  </a:extLst>
                </a:gridCol>
                <a:gridCol w="1296613">
                  <a:extLst>
                    <a:ext uri="{9D8B030D-6E8A-4147-A177-3AD203B41FA5}">
                      <a16:colId xmlns:a16="http://schemas.microsoft.com/office/drawing/2014/main" val="3309368420"/>
                    </a:ext>
                  </a:extLst>
                </a:gridCol>
              </a:tblGrid>
              <a:tr h="6340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Trophic Amino Acid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Symbol" pitchFamily="2" charset="2"/>
                        </a:rPr>
                        <a:t></a:t>
                      </a:r>
                      <a:r>
                        <a:rPr lang="en-US" sz="1800" baseline="-25000" dirty="0">
                          <a:effectLst/>
                        </a:rPr>
                        <a:t>Diatoms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Nielsen et al. 2015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Symbol" pitchFamily="2" charset="2"/>
                        </a:rPr>
                        <a:t></a:t>
                      </a:r>
                      <a:r>
                        <a:rPr lang="en-US" sz="1800" baseline="-25000" dirty="0">
                          <a:effectLst/>
                        </a:rPr>
                        <a:t>Seagrass</a:t>
                      </a:r>
                    </a:p>
                    <a:p>
                      <a:pPr marL="0" marR="0" indent="381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Vander </a:t>
                      </a:r>
                      <a:r>
                        <a:rPr lang="en-US" sz="800" dirty="0" err="1">
                          <a:effectLst/>
                        </a:rPr>
                        <a:t>Zanden</a:t>
                      </a:r>
                      <a:r>
                        <a:rPr lang="en-US" sz="800" dirty="0">
                          <a:effectLst/>
                        </a:rPr>
                        <a:t> et al. 2013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397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Symbol" pitchFamily="2" charset="2"/>
                        </a:rPr>
                        <a:t></a:t>
                      </a:r>
                      <a:r>
                        <a:rPr lang="en-US" sz="1800" baseline="-25000" dirty="0">
                          <a:effectLst/>
                        </a:rPr>
                        <a:t>Weighted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indent="-1397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</a:endParaRPr>
                    </a:p>
                    <a:p>
                      <a:pPr marL="0" marR="0" indent="-1397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This study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TEF</a:t>
                      </a:r>
                      <a:r>
                        <a:rPr lang="en-US" sz="1800" baseline="-25000" dirty="0" err="1">
                          <a:effectLst/>
                        </a:rPr>
                        <a:t>Harbor</a:t>
                      </a:r>
                      <a:r>
                        <a:rPr lang="en-US" sz="1800" baseline="-25000" dirty="0">
                          <a:effectLst/>
                        </a:rPr>
                        <a:t> Seal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Germain et al. 2013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TEF</a:t>
                      </a:r>
                      <a:r>
                        <a:rPr lang="en-US" sz="1800" baseline="-25000" dirty="0" err="1">
                          <a:effectLst/>
                        </a:rPr>
                        <a:t>Plankton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Chikaraishi</a:t>
                      </a:r>
                      <a:r>
                        <a:rPr lang="en-US" sz="800" dirty="0">
                          <a:effectLst/>
                        </a:rPr>
                        <a:t> et al. 2009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TEF</a:t>
                      </a:r>
                      <a:r>
                        <a:rPr lang="en-US" sz="1800" baseline="-25000" dirty="0" err="1">
                          <a:effectLst/>
                        </a:rPr>
                        <a:t>Average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Nielsen et al. 2015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121186"/>
                  </a:ext>
                </a:extLst>
              </a:tr>
              <a:tr h="5434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Glutamic acid (Glu)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-8.7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-3.9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6.6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150779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Alanine (Ala)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-8.0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-3.6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6.8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29128"/>
                  </a:ext>
                </a:extLst>
              </a:tr>
              <a:tr h="5434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Aspartic Acid (Asp)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-7.3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-4.2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5.4*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Nielsen et al. 2015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5.4*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09023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Valine (Val)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-6.8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-2.6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4.6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71822"/>
                  </a:ext>
                </a:extLst>
              </a:tr>
              <a:tr h="8151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Proline (Pro)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-7.7*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reported used average of other AAs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5.0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435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81280D5-A62B-4247-A901-FAB25A857163}"/>
              </a:ext>
            </a:extLst>
          </p:cNvPr>
          <p:cNvSpPr txBox="1"/>
          <p:nvPr/>
        </p:nvSpPr>
        <p:spPr>
          <a:xfrm>
            <a:off x="3182587" y="3082884"/>
            <a:ext cx="7360227" cy="2677656"/>
          </a:xfrm>
          <a:prstGeom prst="rect">
            <a:avLst/>
          </a:prstGeom>
          <a:solidFill>
            <a:schemeClr val="bg2">
              <a:lumMod val="50000"/>
              <a:alpha val="91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Which beta should we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should we incorporate different trophic enrichment factors?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Which amino acids should we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032DCAB-2850-444F-8943-6C2EC75C28FF}"/>
              </a:ext>
            </a:extLst>
          </p:cNvPr>
          <p:cNvSpPr/>
          <p:nvPr/>
        </p:nvSpPr>
        <p:spPr>
          <a:xfrm rot="3194434" flipV="1">
            <a:off x="2996453" y="2160872"/>
            <a:ext cx="465778" cy="10203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F00FEF7-6F8A-F441-88BD-8E8B55CE742A}"/>
              </a:ext>
            </a:extLst>
          </p:cNvPr>
          <p:cNvSpPr/>
          <p:nvPr/>
        </p:nvSpPr>
        <p:spPr>
          <a:xfrm rot="3194434" flipV="1">
            <a:off x="4063863" y="2155726"/>
            <a:ext cx="465778" cy="10203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3CE6BEA-058D-D145-9C6F-A25B84D63BEB}"/>
              </a:ext>
            </a:extLst>
          </p:cNvPr>
          <p:cNvSpPr/>
          <p:nvPr/>
        </p:nvSpPr>
        <p:spPr>
          <a:xfrm rot="3194434" flipV="1">
            <a:off x="5164003" y="2118656"/>
            <a:ext cx="465778" cy="10203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50931156-BC77-DC45-8714-9B6DBAD82CA4}"/>
              </a:ext>
            </a:extLst>
          </p:cNvPr>
          <p:cNvSpPr/>
          <p:nvPr/>
        </p:nvSpPr>
        <p:spPr>
          <a:xfrm rot="3194434" flipV="1">
            <a:off x="6366452" y="2115599"/>
            <a:ext cx="465778" cy="10203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473C2D7D-D888-F849-BA3E-F738C92B4F7F}"/>
              </a:ext>
            </a:extLst>
          </p:cNvPr>
          <p:cNvSpPr/>
          <p:nvPr/>
        </p:nvSpPr>
        <p:spPr>
          <a:xfrm rot="3194434" flipV="1">
            <a:off x="7602447" y="2133764"/>
            <a:ext cx="465778" cy="10203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8E5FB68-BDE9-FA43-9013-CE1C0D5C184E}"/>
              </a:ext>
            </a:extLst>
          </p:cNvPr>
          <p:cNvSpPr/>
          <p:nvPr/>
        </p:nvSpPr>
        <p:spPr>
          <a:xfrm rot="3194434" flipV="1">
            <a:off x="9115262" y="2115598"/>
            <a:ext cx="465778" cy="102036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9844C-5E31-DE4F-9775-9B37F2E72CE1}"/>
              </a:ext>
            </a:extLst>
          </p:cNvPr>
          <p:cNvSpPr txBox="1"/>
          <p:nvPr/>
        </p:nvSpPr>
        <p:spPr>
          <a:xfrm>
            <a:off x="2405488" y="1690688"/>
            <a:ext cx="8746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Diatoms (C3)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38FE3C-6225-4749-AFC9-188587C400FA}"/>
              </a:ext>
            </a:extLst>
          </p:cNvPr>
          <p:cNvSpPr txBox="1"/>
          <p:nvPr/>
        </p:nvSpPr>
        <p:spPr>
          <a:xfrm>
            <a:off x="3376860" y="1680950"/>
            <a:ext cx="98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Seagrasses (C4)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CCB75-15F2-A342-B586-AD495C8DE8A7}"/>
              </a:ext>
            </a:extLst>
          </p:cNvPr>
          <p:cNvSpPr txBox="1"/>
          <p:nvPr/>
        </p:nvSpPr>
        <p:spPr>
          <a:xfrm>
            <a:off x="4421356" y="1707502"/>
            <a:ext cx="98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Weighted C3 + C4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E08780-0312-5B47-99D8-0AFF83C5AC68}"/>
              </a:ext>
            </a:extLst>
          </p:cNvPr>
          <p:cNvSpPr txBox="1"/>
          <p:nvPr/>
        </p:nvSpPr>
        <p:spPr>
          <a:xfrm>
            <a:off x="5577141" y="1688670"/>
            <a:ext cx="1064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Harbor Seal TEF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4223CC-0F2E-D04F-841D-9BC5E07328BD}"/>
              </a:ext>
            </a:extLst>
          </p:cNvPr>
          <p:cNvSpPr txBox="1"/>
          <p:nvPr/>
        </p:nvSpPr>
        <p:spPr>
          <a:xfrm>
            <a:off x="6948738" y="1666493"/>
            <a:ext cx="1064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“Classic”  TEF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8D7B57-48F7-3B41-87E9-066CDBDCC9CD}"/>
              </a:ext>
            </a:extLst>
          </p:cNvPr>
          <p:cNvSpPr txBox="1"/>
          <p:nvPr/>
        </p:nvSpPr>
        <p:spPr>
          <a:xfrm>
            <a:off x="8224144" y="1648122"/>
            <a:ext cx="11997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Average across multiple taxa</a:t>
            </a:r>
          </a:p>
        </p:txBody>
      </p:sp>
    </p:spTree>
    <p:extLst>
      <p:ext uri="{BB962C8B-B14F-4D97-AF65-F5344CB8AC3E}">
        <p14:creationId xmlns:p14="http://schemas.microsoft.com/office/powerpoint/2010/main" val="81822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" grpId="0"/>
      <p:bldP spid="14" grpId="0"/>
      <p:bldP spid="15" grpId="0"/>
      <p:bldP spid="16" grpId="0"/>
      <p:bldP spid="17" grpId="0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2D8538-5AEE-9348-A923-87215702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9" name="Frame 8">
            <a:extLst>
              <a:ext uri="{FF2B5EF4-FFF2-40B4-BE49-F238E27FC236}">
                <a16:creationId xmlns:a16="http://schemas.microsoft.com/office/drawing/2014/main" id="{8101A6DA-0F69-9E42-9D9A-A5CEBDDE5D6C}"/>
              </a:ext>
            </a:extLst>
          </p:cNvPr>
          <p:cNvSpPr/>
          <p:nvPr/>
        </p:nvSpPr>
        <p:spPr>
          <a:xfrm>
            <a:off x="4308953" y="939452"/>
            <a:ext cx="563672" cy="32567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EF96E-ABE1-5642-9DC4-347D27252360}"/>
              </a:ext>
            </a:extLst>
          </p:cNvPr>
          <p:cNvSpPr txBox="1"/>
          <p:nvPr/>
        </p:nvSpPr>
        <p:spPr>
          <a:xfrm>
            <a:off x="237995" y="1265129"/>
            <a:ext cx="2254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Effect of different Trophic Enrichment Factors of Trophic Position</a:t>
            </a:r>
          </a:p>
        </p:txBody>
      </p:sp>
    </p:spTree>
    <p:extLst>
      <p:ext uri="{BB962C8B-B14F-4D97-AF65-F5344CB8AC3E}">
        <p14:creationId xmlns:p14="http://schemas.microsoft.com/office/powerpoint/2010/main" val="319630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BFB443-AB4B-F34B-ADB8-80EC35AC9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09" y="904717"/>
            <a:ext cx="10022963" cy="3846651"/>
          </a:xfrm>
          <a:prstGeom prst="rect">
            <a:avLst/>
          </a:prstGeom>
        </p:spPr>
      </p:pic>
      <p:sp>
        <p:nvSpPr>
          <p:cNvPr id="10" name="Up Arrow 9">
            <a:extLst>
              <a:ext uri="{FF2B5EF4-FFF2-40B4-BE49-F238E27FC236}">
                <a16:creationId xmlns:a16="http://schemas.microsoft.com/office/drawing/2014/main" id="{1E8633AC-2DDF-2D4F-A110-BB6E239056B1}"/>
              </a:ext>
            </a:extLst>
          </p:cNvPr>
          <p:cNvSpPr/>
          <p:nvPr/>
        </p:nvSpPr>
        <p:spPr>
          <a:xfrm rot="13014507">
            <a:off x="10299764" y="2900904"/>
            <a:ext cx="274574" cy="806509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38A6E-7C0A-DF47-819E-FDFAF3741E3E}"/>
              </a:ext>
            </a:extLst>
          </p:cNvPr>
          <p:cNvSpPr txBox="1"/>
          <p:nvPr/>
        </p:nvSpPr>
        <p:spPr>
          <a:xfrm>
            <a:off x="10599930" y="288850"/>
            <a:ext cx="833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C4 Plants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4DB60-0144-224F-BF7A-0F22C92DABB1}"/>
              </a:ext>
            </a:extLst>
          </p:cNvPr>
          <p:cNvSpPr txBox="1"/>
          <p:nvPr/>
        </p:nvSpPr>
        <p:spPr>
          <a:xfrm>
            <a:off x="10599930" y="2401838"/>
            <a:ext cx="833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 Plants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B8DC73C-8D92-E84C-A7BF-ED7B7DDEEB79}"/>
              </a:ext>
            </a:extLst>
          </p:cNvPr>
          <p:cNvSpPr/>
          <p:nvPr/>
        </p:nvSpPr>
        <p:spPr>
          <a:xfrm rot="13794829">
            <a:off x="10243656" y="759699"/>
            <a:ext cx="232531" cy="712520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1DF6A4-B051-E541-B91B-1628F9DB8FC8}"/>
                  </a:ext>
                </a:extLst>
              </p:cNvPr>
              <p:cNvSpPr/>
              <p:nvPr/>
            </p:nvSpPr>
            <p:spPr>
              <a:xfrm>
                <a:off x="6257848" y="5007357"/>
                <a:ext cx="4758867" cy="5068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4, 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∗%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4)+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end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𝑇𝑟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∗(1−%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21DF6A4-B051-E541-B91B-1628F9DB8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7848" y="5007357"/>
                <a:ext cx="4758867" cy="506870"/>
              </a:xfrm>
              <a:prstGeom prst="rect">
                <a:avLst/>
              </a:prstGeom>
              <a:blipFill>
                <a:blip r:embed="rId3"/>
                <a:stretch>
                  <a:fillRect t="-165854" r="-10133" b="-248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C0B1D4-347B-BB48-A1E1-76A99887AB3B}"/>
                  </a:ext>
                </a:extLst>
              </p:cNvPr>
              <p:cNvSpPr/>
              <p:nvPr/>
            </p:nvSpPr>
            <p:spPr>
              <a:xfrm>
                <a:off x="814094" y="5007357"/>
                <a:ext cx="4064061" cy="695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m:rPr>
                          <m:sty m:val="p"/>
                        </m:rP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4=</m:t>
                      </m:r>
                      <m:f>
                        <m:fPr>
                          <m:type m:val="li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Harbor</m:t>
                                  </m:r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Seal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solidFill>
                                        <a:schemeClr val="tx1"/>
                                      </a:solidFill>
                                    </a:rPr>
                                    <m:t>δ</m:t>
                                  </m:r>
                                </m:e>
                                <m:sup>
                                  <m: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en-US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r>
                            <a:rPr 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CC0B1D4-347B-BB48-A1E1-76A99887AB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094" y="5007357"/>
                <a:ext cx="4064061" cy="695383"/>
              </a:xfrm>
              <a:prstGeom prst="rect">
                <a:avLst/>
              </a:prstGeom>
              <a:blipFill>
                <a:blip r:embed="rId4"/>
                <a:stretch>
                  <a:fillRect t="-53571" b="-98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4AB18780-8A7A-E64B-8828-9DF351FF1DE0}"/>
              </a:ext>
            </a:extLst>
          </p:cNvPr>
          <p:cNvSpPr txBox="1"/>
          <p:nvPr/>
        </p:nvSpPr>
        <p:spPr>
          <a:xfrm>
            <a:off x="251209" y="6360607"/>
            <a:ext cx="2250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Feddern et al. 2021</a:t>
            </a:r>
          </a:p>
        </p:txBody>
      </p:sp>
    </p:spTree>
    <p:extLst>
      <p:ext uri="{BB962C8B-B14F-4D97-AF65-F5344CB8AC3E}">
        <p14:creationId xmlns:p14="http://schemas.microsoft.com/office/powerpoint/2010/main" val="35812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69152D21-6E2F-3745-8FAF-A4CAA1D8A5BF}"/>
              </a:ext>
            </a:extLst>
          </p:cNvPr>
          <p:cNvSpPr/>
          <p:nvPr/>
        </p:nvSpPr>
        <p:spPr>
          <a:xfrm>
            <a:off x="5688281" y="214745"/>
            <a:ext cx="3633849" cy="3134097"/>
          </a:xfrm>
          <a:prstGeom prst="frame">
            <a:avLst>
              <a:gd name="adj1" fmla="val 3406"/>
            </a:avLst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D653C5-69C9-634E-B406-F0F3C8DE7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094" y="181627"/>
            <a:ext cx="6676373" cy="66763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4D1AE-F2C6-3E4D-B17C-659738C3F083}"/>
              </a:ext>
            </a:extLst>
          </p:cNvPr>
          <p:cNvSpPr txBox="1"/>
          <p:nvPr/>
        </p:nvSpPr>
        <p:spPr>
          <a:xfrm>
            <a:off x="237995" y="1265129"/>
            <a:ext cx="225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Consideration for a weighted Beta</a:t>
            </a:r>
          </a:p>
        </p:txBody>
      </p:sp>
    </p:spTree>
    <p:extLst>
      <p:ext uri="{BB962C8B-B14F-4D97-AF65-F5344CB8AC3E}">
        <p14:creationId xmlns:p14="http://schemas.microsoft.com/office/powerpoint/2010/main" val="234256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CBCCDE5-2870-6446-9E01-D7FFC3E7C7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333817"/>
              </p:ext>
            </p:extLst>
          </p:nvPr>
        </p:nvGraphicFramePr>
        <p:xfrm>
          <a:off x="1649185" y="3257951"/>
          <a:ext cx="8893629" cy="3261360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1561483">
                  <a:extLst>
                    <a:ext uri="{9D8B030D-6E8A-4147-A177-3AD203B41FA5}">
                      <a16:colId xmlns:a16="http://schemas.microsoft.com/office/drawing/2014/main" val="352892748"/>
                    </a:ext>
                  </a:extLst>
                </a:gridCol>
                <a:gridCol w="985008">
                  <a:extLst>
                    <a:ext uri="{9D8B030D-6E8A-4147-A177-3AD203B41FA5}">
                      <a16:colId xmlns:a16="http://schemas.microsoft.com/office/drawing/2014/main" val="360564665"/>
                    </a:ext>
                  </a:extLst>
                </a:gridCol>
                <a:gridCol w="1193520">
                  <a:extLst>
                    <a:ext uri="{9D8B030D-6E8A-4147-A177-3AD203B41FA5}">
                      <a16:colId xmlns:a16="http://schemas.microsoft.com/office/drawing/2014/main" val="4014588206"/>
                    </a:ext>
                  </a:extLst>
                </a:gridCol>
                <a:gridCol w="1143515">
                  <a:extLst>
                    <a:ext uri="{9D8B030D-6E8A-4147-A177-3AD203B41FA5}">
                      <a16:colId xmlns:a16="http://schemas.microsoft.com/office/drawing/2014/main" val="465074789"/>
                    </a:ext>
                  </a:extLst>
                </a:gridCol>
                <a:gridCol w="1287314">
                  <a:extLst>
                    <a:ext uri="{9D8B030D-6E8A-4147-A177-3AD203B41FA5}">
                      <a16:colId xmlns:a16="http://schemas.microsoft.com/office/drawing/2014/main" val="4008989762"/>
                    </a:ext>
                  </a:extLst>
                </a:gridCol>
                <a:gridCol w="1426176">
                  <a:extLst>
                    <a:ext uri="{9D8B030D-6E8A-4147-A177-3AD203B41FA5}">
                      <a16:colId xmlns:a16="http://schemas.microsoft.com/office/drawing/2014/main" val="2731276645"/>
                    </a:ext>
                  </a:extLst>
                </a:gridCol>
                <a:gridCol w="1296613">
                  <a:extLst>
                    <a:ext uri="{9D8B030D-6E8A-4147-A177-3AD203B41FA5}">
                      <a16:colId xmlns:a16="http://schemas.microsoft.com/office/drawing/2014/main" val="3309368420"/>
                    </a:ext>
                  </a:extLst>
                </a:gridCol>
              </a:tblGrid>
              <a:tr h="63402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Trophic Amino Acid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Symbol" pitchFamily="2" charset="2"/>
                        </a:rPr>
                        <a:t></a:t>
                      </a:r>
                      <a:r>
                        <a:rPr lang="en-US" sz="1800" baseline="-25000" dirty="0">
                          <a:effectLst/>
                        </a:rPr>
                        <a:t>Diatoms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Nielsen et al. 2015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381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Symbol" pitchFamily="2" charset="2"/>
                        </a:rPr>
                        <a:t></a:t>
                      </a:r>
                      <a:r>
                        <a:rPr lang="en-US" sz="1800" baseline="-25000" dirty="0">
                          <a:effectLst/>
                        </a:rPr>
                        <a:t>Seagrass</a:t>
                      </a:r>
                    </a:p>
                    <a:p>
                      <a:pPr marL="0" marR="0" indent="381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Vander </a:t>
                      </a:r>
                      <a:r>
                        <a:rPr lang="en-US" sz="800" dirty="0" err="1">
                          <a:effectLst/>
                        </a:rPr>
                        <a:t>Zanden</a:t>
                      </a:r>
                      <a:r>
                        <a:rPr lang="en-US" sz="800" dirty="0">
                          <a:effectLst/>
                        </a:rPr>
                        <a:t> et al. 2013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397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sym typeface="Symbol" pitchFamily="2" charset="2"/>
                        </a:rPr>
                        <a:t></a:t>
                      </a:r>
                      <a:r>
                        <a:rPr lang="en-US" sz="1800" baseline="-25000" dirty="0">
                          <a:effectLst/>
                        </a:rPr>
                        <a:t>Weighted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indent="-1397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dirty="0">
                        <a:effectLst/>
                      </a:endParaRPr>
                    </a:p>
                    <a:p>
                      <a:pPr marL="0" marR="0" indent="-1397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This study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TEF</a:t>
                      </a:r>
                      <a:r>
                        <a:rPr lang="en-US" sz="1800" baseline="-25000" dirty="0" err="1">
                          <a:effectLst/>
                        </a:rPr>
                        <a:t>Harbor</a:t>
                      </a:r>
                      <a:r>
                        <a:rPr lang="en-US" sz="1800" baseline="-25000" dirty="0">
                          <a:effectLst/>
                        </a:rPr>
                        <a:t> Seal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Germain et al. 2013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TEF</a:t>
                      </a:r>
                      <a:r>
                        <a:rPr lang="en-US" sz="1800" baseline="-25000" dirty="0" err="1">
                          <a:effectLst/>
                        </a:rPr>
                        <a:t>Plankton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 err="1">
                          <a:effectLst/>
                        </a:rPr>
                        <a:t>Chikaraishi</a:t>
                      </a:r>
                      <a:r>
                        <a:rPr lang="en-US" sz="800" dirty="0">
                          <a:effectLst/>
                        </a:rPr>
                        <a:t> et al. 2009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</a:rPr>
                        <a:t>TEF</a:t>
                      </a:r>
                      <a:r>
                        <a:rPr lang="en-US" sz="1800" baseline="-25000" dirty="0" err="1">
                          <a:effectLst/>
                        </a:rPr>
                        <a:t>Average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effectLst/>
                        </a:rPr>
                        <a:t>Nielsen et al. 2015</a:t>
                      </a:r>
                      <a:endParaRPr lang="en-US" sz="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8121186"/>
                  </a:ext>
                </a:extLst>
              </a:tr>
              <a:tr h="5434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Glutamic acid (Glu)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2.9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-8.7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-3.9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6.6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150779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Alanine (Ala)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-8.0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-3.6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6.8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929128"/>
                  </a:ext>
                </a:extLst>
              </a:tr>
              <a:tr h="5434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Aspartic Acid (Asp)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-7.3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-4.2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5.4*</a:t>
                      </a:r>
                      <a:r>
                        <a:rPr lang="en-US" sz="1200">
                          <a:effectLst/>
                        </a:rPr>
                        <a:t> 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Nielsen et al. 2015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5.4*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6509023"/>
                  </a:ext>
                </a:extLst>
              </a:tr>
              <a:tr h="27172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Valine (Val)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3.4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-6.8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-2.6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7.5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4.2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4.6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3671822"/>
                  </a:ext>
                </a:extLst>
              </a:tr>
              <a:tr h="815179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Proline (Pro)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2.7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-7.7*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Not reported used average of other AAs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5.0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5.0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01897" marR="101897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4355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81280D5-A62B-4247-A901-FAB25A857163}"/>
              </a:ext>
            </a:extLst>
          </p:cNvPr>
          <p:cNvSpPr txBox="1"/>
          <p:nvPr/>
        </p:nvSpPr>
        <p:spPr>
          <a:xfrm>
            <a:off x="2415885" y="1080656"/>
            <a:ext cx="7360227" cy="1938992"/>
          </a:xfrm>
          <a:prstGeom prst="rect">
            <a:avLst/>
          </a:prstGeom>
          <a:solidFill>
            <a:schemeClr val="bg2">
              <a:lumMod val="50000"/>
              <a:alpha val="91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Which beta should we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How should we incorporate different trophic enrichment factors?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Which amino acids should we use?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What about tissue turnover?</a:t>
            </a:r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16A5482A-F683-7747-B0EB-F11263650024}"/>
              </a:ext>
            </a:extLst>
          </p:cNvPr>
          <p:cNvSpPr/>
          <p:nvPr/>
        </p:nvSpPr>
        <p:spPr>
          <a:xfrm>
            <a:off x="5379522" y="3257951"/>
            <a:ext cx="1151907" cy="3380470"/>
          </a:xfrm>
          <a:prstGeom prst="frame">
            <a:avLst>
              <a:gd name="adj1" fmla="val 6314"/>
            </a:avLst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DF2D6120-216B-3E40-9D07-2E72974104BB}"/>
              </a:ext>
            </a:extLst>
          </p:cNvPr>
          <p:cNvSpPr/>
          <p:nvPr/>
        </p:nvSpPr>
        <p:spPr>
          <a:xfrm>
            <a:off x="6531430" y="3257951"/>
            <a:ext cx="1280556" cy="3380470"/>
          </a:xfrm>
          <a:prstGeom prst="frame">
            <a:avLst>
              <a:gd name="adj1" fmla="val 6314"/>
            </a:avLst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812B79E2-E18C-1A4C-B2ED-858A77D4A7DB}"/>
              </a:ext>
            </a:extLst>
          </p:cNvPr>
          <p:cNvSpPr/>
          <p:nvPr/>
        </p:nvSpPr>
        <p:spPr>
          <a:xfrm>
            <a:off x="9306296" y="3257951"/>
            <a:ext cx="1151907" cy="3380470"/>
          </a:xfrm>
          <a:prstGeom prst="frame">
            <a:avLst>
              <a:gd name="adj1" fmla="val 6314"/>
            </a:avLst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D58C4-A570-A14D-8179-287505205A8B}"/>
              </a:ext>
            </a:extLst>
          </p:cNvPr>
          <p:cNvCxnSpPr>
            <a:cxnSpLocks/>
          </p:cNvCxnSpPr>
          <p:nvPr/>
        </p:nvCxnSpPr>
        <p:spPr>
          <a:xfrm>
            <a:off x="1649185" y="5077550"/>
            <a:ext cx="880901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54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B5CC191-61B0-BD42-9EF6-F4A9417CC6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Applying temporal lag: tissue turnover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0FCD22-A859-5645-AC96-8BDC463B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827" y="2927242"/>
            <a:ext cx="3162300" cy="1054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149E3A-35F9-C847-9AAB-7328BBF279B3}"/>
              </a:ext>
            </a:extLst>
          </p:cNvPr>
          <p:cNvSpPr txBox="1"/>
          <p:nvPr/>
        </p:nvSpPr>
        <p:spPr>
          <a:xfrm>
            <a:off x="8477696" y="5042914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1977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FFF8D4-5010-324E-BFE3-422A811FEBAA}"/>
              </a:ext>
            </a:extLst>
          </p:cNvPr>
          <p:cNvCxnSpPr>
            <a:cxnSpLocks/>
          </p:cNvCxnSpPr>
          <p:nvPr/>
        </p:nvCxnSpPr>
        <p:spPr>
          <a:xfrm>
            <a:off x="2897975" y="4939464"/>
            <a:ext cx="7596653" cy="3760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0BA964-5AA9-9A4D-9706-161E89DBFB67}"/>
              </a:ext>
            </a:extLst>
          </p:cNvPr>
          <p:cNvCxnSpPr>
            <a:cxnSpLocks/>
          </p:cNvCxnSpPr>
          <p:nvPr/>
        </p:nvCxnSpPr>
        <p:spPr>
          <a:xfrm flipV="1">
            <a:off x="7068185" y="4220124"/>
            <a:ext cx="0" cy="756940"/>
          </a:xfrm>
          <a:prstGeom prst="line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DF0196-DB13-AD4E-ABA3-9586B0AE1F16}"/>
              </a:ext>
            </a:extLst>
          </p:cNvPr>
          <p:cNvCxnSpPr>
            <a:cxnSpLocks/>
          </p:cNvCxnSpPr>
          <p:nvPr/>
        </p:nvCxnSpPr>
        <p:spPr>
          <a:xfrm flipV="1">
            <a:off x="9593977" y="4359812"/>
            <a:ext cx="0" cy="643069"/>
          </a:xfrm>
          <a:prstGeom prst="line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F25CF7-0BB0-0C46-BDF1-A8FFE31D052F}"/>
              </a:ext>
            </a:extLst>
          </p:cNvPr>
          <p:cNvSpPr txBox="1"/>
          <p:nvPr/>
        </p:nvSpPr>
        <p:spPr>
          <a:xfrm>
            <a:off x="5951904" y="5042914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1976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392B5-5BC8-9B48-8A02-0013280BD7C2}"/>
              </a:ext>
            </a:extLst>
          </p:cNvPr>
          <p:cNvSpPr txBox="1"/>
          <p:nvPr/>
        </p:nvSpPr>
        <p:spPr>
          <a:xfrm>
            <a:off x="5951904" y="3216194"/>
            <a:ext cx="223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Ecological Condition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232D4F-7ADD-4D49-979A-329F46695307}"/>
              </a:ext>
            </a:extLst>
          </p:cNvPr>
          <p:cNvCxnSpPr>
            <a:cxnSpLocks/>
          </p:cNvCxnSpPr>
          <p:nvPr/>
        </p:nvCxnSpPr>
        <p:spPr>
          <a:xfrm flipH="1">
            <a:off x="7232073" y="5854535"/>
            <a:ext cx="2361903" cy="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CA767B8-F241-DF40-BC89-7CEA22206E15}"/>
              </a:ext>
            </a:extLst>
          </p:cNvPr>
          <p:cNvSpPr txBox="1"/>
          <p:nvPr/>
        </p:nvSpPr>
        <p:spPr>
          <a:xfrm>
            <a:off x="5641480" y="5419774"/>
            <a:ext cx="5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1 = Tissue Turnover, </a:t>
            </a:r>
            <a:r>
              <a:rPr lang="en-US" b="1" dirty="0"/>
              <a:t>physiological  delay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7C2094-8029-7C4B-8DB7-1AB083A7A5A4}"/>
              </a:ext>
            </a:extLst>
          </p:cNvPr>
          <p:cNvSpPr txBox="1"/>
          <p:nvPr/>
        </p:nvSpPr>
        <p:spPr>
          <a:xfrm>
            <a:off x="5878674" y="2216694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Year-0</a:t>
            </a:r>
          </a:p>
        </p:txBody>
      </p:sp>
    </p:spTree>
    <p:extLst>
      <p:ext uri="{BB962C8B-B14F-4D97-AF65-F5344CB8AC3E}">
        <p14:creationId xmlns:p14="http://schemas.microsoft.com/office/powerpoint/2010/main" val="201807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3" grpId="0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902DD-693C-8541-8FEA-11D1C2F75BCC}"/>
              </a:ext>
            </a:extLst>
          </p:cNvPr>
          <p:cNvSpPr txBox="1"/>
          <p:nvPr/>
        </p:nvSpPr>
        <p:spPr>
          <a:xfrm>
            <a:off x="1778000" y="1690062"/>
            <a:ext cx="8636000" cy="347787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4. How does harbor seal trophic ecology respond to environmental change and prey availability? </a:t>
            </a:r>
          </a:p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981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5C9CC-33B6-EA49-86F7-FEDDF094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8" y="3347"/>
            <a:ext cx="12192000" cy="6854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5F2F66-DD18-0546-A898-43B7B73A536E}"/>
              </a:ext>
            </a:extLst>
          </p:cNvPr>
          <p:cNvSpPr/>
          <p:nvPr/>
        </p:nvSpPr>
        <p:spPr>
          <a:xfrm>
            <a:off x="8755503" y="6211669"/>
            <a:ext cx="61106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8F4F8-2E9B-DB48-92EF-8A0ACC343114}"/>
              </a:ext>
            </a:extLst>
          </p:cNvPr>
          <p:cNvSpPr txBox="1"/>
          <p:nvPr/>
        </p:nvSpPr>
        <p:spPr>
          <a:xfrm>
            <a:off x="7839530" y="4182018"/>
            <a:ext cx="43724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Upwelling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Coastal Upwelling (Spring, Summer)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C8E81-6FBA-DA43-B01B-8F87DC15E59E}"/>
              </a:ext>
            </a:extLst>
          </p:cNvPr>
          <p:cNvSpPr txBox="1"/>
          <p:nvPr/>
        </p:nvSpPr>
        <p:spPr>
          <a:xfrm>
            <a:off x="3866243" y="1364683"/>
            <a:ext cx="24474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Discharge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Columbia River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Fraser River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87AE4C-7199-DE4E-9208-433E7BEABF1A}"/>
              </a:ext>
            </a:extLst>
          </p:cNvPr>
          <p:cNvSpPr txBox="1"/>
          <p:nvPr/>
        </p:nvSpPr>
        <p:spPr>
          <a:xfrm>
            <a:off x="9366568" y="1621592"/>
            <a:ext cx="244747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Sea Surface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Summer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89511-E098-8E40-BE5D-1CFFA1FFDC8B}"/>
              </a:ext>
            </a:extLst>
          </p:cNvPr>
          <p:cNvSpPr txBox="1"/>
          <p:nvPr/>
        </p:nvSpPr>
        <p:spPr>
          <a:xfrm>
            <a:off x="3586841" y="3956616"/>
            <a:ext cx="414564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Climate Regime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Pacific Decadal Oscillation (PDO)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North Pacific Gyre Oscillation (NPGO)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Multivariate ENSO Index (MEI)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29C8DF-80B7-0645-B255-9492B9D39556}"/>
              </a:ext>
            </a:extLst>
          </p:cNvPr>
          <p:cNvSpPr txBox="1"/>
          <p:nvPr/>
        </p:nvSpPr>
        <p:spPr>
          <a:xfrm>
            <a:off x="4730539" y="212195"/>
            <a:ext cx="3866243" cy="52322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bg1"/>
                </a:solidFill>
              </a:rPr>
              <a:t>Environmental Covariates</a:t>
            </a:r>
          </a:p>
        </p:txBody>
      </p:sp>
    </p:spTree>
    <p:extLst>
      <p:ext uri="{BB962C8B-B14F-4D97-AF65-F5344CB8AC3E}">
        <p14:creationId xmlns:p14="http://schemas.microsoft.com/office/powerpoint/2010/main" val="313844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B5CC191-61B0-BD42-9EF6-F4A9417CC6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Prey Covariates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69FD8C3-B27A-7C4D-89DF-6D761B5CD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237" y="3751616"/>
            <a:ext cx="1629105" cy="56242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C058A5-F7E4-C542-BB1B-B45997AC1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06" y="4324106"/>
            <a:ext cx="1689100" cy="685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294F55-01AC-B54A-B1B1-E741B492A9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9506" y="4904677"/>
            <a:ext cx="1498600" cy="4826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BF8D6A0F-53DD-6F44-9A02-5B7191F36538}"/>
              </a:ext>
            </a:extLst>
          </p:cNvPr>
          <p:cNvSpPr/>
          <p:nvPr/>
        </p:nvSpPr>
        <p:spPr>
          <a:xfrm rot="14008398">
            <a:off x="6205666" y="3445377"/>
            <a:ext cx="1360182" cy="223381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29266925-7A6F-E04A-B1EC-7AEE9CA747D4}"/>
              </a:ext>
            </a:extLst>
          </p:cNvPr>
          <p:cNvSpPr/>
          <p:nvPr/>
        </p:nvSpPr>
        <p:spPr>
          <a:xfrm rot="16019640">
            <a:off x="5095935" y="3812689"/>
            <a:ext cx="1360182" cy="223381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B615018-86C5-1E43-B2A0-FD7806D5A90B}"/>
              </a:ext>
            </a:extLst>
          </p:cNvPr>
          <p:cNvSpPr/>
          <p:nvPr/>
        </p:nvSpPr>
        <p:spPr>
          <a:xfrm rot="18810529">
            <a:off x="4294138" y="3403662"/>
            <a:ext cx="844729" cy="201107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A913BA5-1C89-CE45-A025-46A85AE75C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2078" y="1910994"/>
            <a:ext cx="3162300" cy="1054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25C893-B5F3-604B-98EB-13E0A2F75A60}"/>
              </a:ext>
            </a:extLst>
          </p:cNvPr>
          <p:cNvSpPr txBox="1"/>
          <p:nvPr/>
        </p:nvSpPr>
        <p:spPr>
          <a:xfrm>
            <a:off x="6935190" y="5153891"/>
            <a:ext cx="1816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Hake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Spawning biomass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60111FD-2A21-9346-9782-21E1EFF6842C}"/>
              </a:ext>
            </a:extLst>
          </p:cNvPr>
          <p:cNvSpPr txBox="1"/>
          <p:nvPr/>
        </p:nvSpPr>
        <p:spPr>
          <a:xfrm>
            <a:off x="4867564" y="5518175"/>
            <a:ext cx="19118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Herring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Spawning biomass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204FC5-EE6B-1745-97F6-DA21E781A716}"/>
              </a:ext>
            </a:extLst>
          </p:cNvPr>
          <p:cNvSpPr txBox="1"/>
          <p:nvPr/>
        </p:nvSpPr>
        <p:spPr>
          <a:xfrm>
            <a:off x="2221551" y="4364013"/>
            <a:ext cx="22521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Pacific Salmon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Chinook escapements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Coho escapements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Wild Chinook smolt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Hatchery Chinook smolt production</a:t>
            </a:r>
          </a:p>
        </p:txBody>
      </p:sp>
    </p:spTree>
    <p:extLst>
      <p:ext uri="{BB962C8B-B14F-4D97-AF65-F5344CB8AC3E}">
        <p14:creationId xmlns:p14="http://schemas.microsoft.com/office/powerpoint/2010/main" val="1230010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B5CC191-61B0-BD42-9EF6-F4A9417CC6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Modelling food web assimilated resources through time, with the environment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3ACAD-20DA-1245-BCC0-A3F818EB2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" y="6101440"/>
            <a:ext cx="9436100" cy="59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6AFFCA-1707-F54C-811F-A42B343DA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9" y="4007429"/>
            <a:ext cx="12192000" cy="207322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222275-DB95-C64F-848A-A3A10E6AC678}"/>
              </a:ext>
            </a:extLst>
          </p:cNvPr>
          <p:cNvCxnSpPr/>
          <p:nvPr/>
        </p:nvCxnSpPr>
        <p:spPr>
          <a:xfrm>
            <a:off x="6096000" y="6341423"/>
            <a:ext cx="3178629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B73861D-4A5C-BC43-8F06-34DAA56D102F}"/>
              </a:ext>
            </a:extLst>
          </p:cNvPr>
          <p:cNvCxnSpPr>
            <a:cxnSpLocks/>
          </p:cNvCxnSpPr>
          <p:nvPr/>
        </p:nvCxnSpPr>
        <p:spPr>
          <a:xfrm>
            <a:off x="191984" y="6589484"/>
            <a:ext cx="7493330" cy="0"/>
          </a:xfrm>
          <a:prstGeom prst="line">
            <a:avLst/>
          </a:prstGeom>
          <a:ln w="381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ame 9">
            <a:extLst>
              <a:ext uri="{FF2B5EF4-FFF2-40B4-BE49-F238E27FC236}">
                <a16:creationId xmlns:a16="http://schemas.microsoft.com/office/drawing/2014/main" id="{F018F7E1-2566-D747-BB90-73160745B506}"/>
              </a:ext>
            </a:extLst>
          </p:cNvPr>
          <p:cNvSpPr/>
          <p:nvPr/>
        </p:nvSpPr>
        <p:spPr>
          <a:xfrm>
            <a:off x="3538847" y="6329548"/>
            <a:ext cx="855023" cy="261258"/>
          </a:xfrm>
          <a:prstGeom prst="fram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1C8488-7812-114D-8A73-809CA5A0C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4850" y="1938748"/>
            <a:ext cx="82423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11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7E5A8EAA-57CC-F446-9878-A6183118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182" y="2235673"/>
            <a:ext cx="2921000" cy="361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3D54F0-CC2E-2341-A10A-43F7C65D9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40" y="2562095"/>
            <a:ext cx="5854360" cy="3293078"/>
          </a:xfrm>
          <a:prstGeom prst="rect">
            <a:avLst/>
          </a:prstGeom>
        </p:spPr>
      </p:pic>
      <p:sp>
        <p:nvSpPr>
          <p:cNvPr id="5" name="Snip and Round Single Corner Rectangle 4">
            <a:extLst>
              <a:ext uri="{FF2B5EF4-FFF2-40B4-BE49-F238E27FC236}">
                <a16:creationId xmlns:a16="http://schemas.microsoft.com/office/drawing/2014/main" id="{D56C4A5B-491C-B74F-AF54-2729DD543503}"/>
              </a:ext>
            </a:extLst>
          </p:cNvPr>
          <p:cNvSpPr/>
          <p:nvPr/>
        </p:nvSpPr>
        <p:spPr>
          <a:xfrm rot="231406">
            <a:off x="5208575" y="4148022"/>
            <a:ext cx="1071893" cy="307298"/>
          </a:xfrm>
          <a:prstGeom prst="snipRoundRect">
            <a:avLst>
              <a:gd name="adj1" fmla="val 50000"/>
              <a:gd name="adj2" fmla="val 49451"/>
            </a:avLst>
          </a:prstGeom>
          <a:solidFill>
            <a:srgbClr val="C00000">
              <a:alpha val="62000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nip and Round Single Corner Rectangle 5">
            <a:extLst>
              <a:ext uri="{FF2B5EF4-FFF2-40B4-BE49-F238E27FC236}">
                <a16:creationId xmlns:a16="http://schemas.microsoft.com/office/drawing/2014/main" id="{E6FE7B89-DEA5-8A4C-82BC-70BDA7EC0851}"/>
              </a:ext>
            </a:extLst>
          </p:cNvPr>
          <p:cNvSpPr/>
          <p:nvPr/>
        </p:nvSpPr>
        <p:spPr>
          <a:xfrm>
            <a:off x="3225799" y="5021979"/>
            <a:ext cx="1488607" cy="351312"/>
          </a:xfrm>
          <a:prstGeom prst="snipRoundRect">
            <a:avLst>
              <a:gd name="adj1" fmla="val 50000"/>
              <a:gd name="adj2" fmla="val 49451"/>
            </a:avLst>
          </a:prstGeom>
          <a:solidFill>
            <a:srgbClr val="C00000">
              <a:alpha val="62000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27AF35-9CDF-6046-9A87-1CCD34762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434" y="1631716"/>
            <a:ext cx="2228965" cy="186075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F4C077E-CA7D-A845-BE27-64A19AF038CB}"/>
              </a:ext>
            </a:extLst>
          </p:cNvPr>
          <p:cNvCxnSpPr>
            <a:cxnSpLocks/>
          </p:cNvCxnSpPr>
          <p:nvPr/>
        </p:nvCxnSpPr>
        <p:spPr>
          <a:xfrm flipV="1">
            <a:off x="4317167" y="3492475"/>
            <a:ext cx="1320267" cy="1529504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57394E9-1A18-2944-B887-B41F7AA21E00}"/>
              </a:ext>
            </a:extLst>
          </p:cNvPr>
          <p:cNvCxnSpPr>
            <a:cxnSpLocks/>
          </p:cNvCxnSpPr>
          <p:nvPr/>
        </p:nvCxnSpPr>
        <p:spPr>
          <a:xfrm flipV="1">
            <a:off x="6102987" y="3491718"/>
            <a:ext cx="0" cy="71691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D488F6B-83DB-0348-B45B-592EAEC26224}"/>
              </a:ext>
            </a:extLst>
          </p:cNvPr>
          <p:cNvSpPr/>
          <p:nvPr/>
        </p:nvSpPr>
        <p:spPr>
          <a:xfrm>
            <a:off x="8818629" y="1631716"/>
            <a:ext cx="26725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E8379"/>
                </a:solidFill>
                <a:latin typeface="Helvetica" pitchFamily="2" charset="0"/>
              </a:rPr>
              <a:t>Endangered </a:t>
            </a:r>
            <a:r>
              <a:rPr lang="en-US" i="1" dirty="0">
                <a:solidFill>
                  <a:srgbClr val="4E8379"/>
                </a:solidFill>
                <a:latin typeface="Helvetica" pitchFamily="2" charset="0"/>
              </a:rPr>
              <a:t>koloa </a:t>
            </a:r>
            <a:r>
              <a:rPr lang="en-US" i="1" dirty="0" err="1">
                <a:solidFill>
                  <a:srgbClr val="4E8379"/>
                </a:solidFill>
                <a:latin typeface="Helvetica" pitchFamily="2" charset="0"/>
              </a:rPr>
              <a:t>maoli</a:t>
            </a:r>
            <a:endParaRPr lang="en-US" i="1" dirty="0">
              <a:solidFill>
                <a:srgbClr val="4E8379"/>
              </a:solidFill>
              <a:latin typeface="Helvetica" pitchFamily="2" charset="0"/>
            </a:endParaRPr>
          </a:p>
          <a:p>
            <a:pPr algn="ctr"/>
            <a:r>
              <a:rPr lang="en-US" dirty="0">
                <a:solidFill>
                  <a:srgbClr val="4E8379"/>
                </a:solidFill>
                <a:latin typeface="Helvetica" pitchFamily="2" charset="0"/>
              </a:rPr>
              <a:t>(Hawaiian duck)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13BD03-570B-724E-AB95-7807D5FBE7D0}"/>
              </a:ext>
            </a:extLst>
          </p:cNvPr>
          <p:cNvSpPr/>
          <p:nvPr/>
        </p:nvSpPr>
        <p:spPr>
          <a:xfrm>
            <a:off x="8638182" y="548584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C. </a:t>
            </a:r>
            <a:r>
              <a:rPr lang="en-US" dirty="0" err="1">
                <a:solidFill>
                  <a:schemeClr val="bg1"/>
                </a:solidFill>
                <a:latin typeface="Helvetica" pitchFamily="2" charset="0"/>
              </a:rPr>
              <a:t>Malachowski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45C98C8-8D32-584F-A674-AD446010F2B2}"/>
              </a:ext>
            </a:extLst>
          </p:cNvPr>
          <p:cNvSpPr txBox="1"/>
          <p:nvPr/>
        </p:nvSpPr>
        <p:spPr>
          <a:xfrm>
            <a:off x="580576" y="2124516"/>
            <a:ext cx="4605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4E8379"/>
                </a:solidFill>
                <a:latin typeface="Helvetica" pitchFamily="2" charset="0"/>
              </a:rPr>
              <a:t>Hanalei National Wildlife Refuge</a:t>
            </a: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90706457-D586-9245-BC1F-DE6730F6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40" y="365125"/>
            <a:ext cx="10950842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4E8379"/>
                </a:solidFill>
                <a:latin typeface="Helvetica" pitchFamily="2" charset="0"/>
              </a:rPr>
              <a:t>How do physical conditions alter food webs?</a:t>
            </a:r>
          </a:p>
        </p:txBody>
      </p:sp>
    </p:spTree>
    <p:extLst>
      <p:ext uri="{BB962C8B-B14F-4D97-AF65-F5344CB8AC3E}">
        <p14:creationId xmlns:p14="http://schemas.microsoft.com/office/powerpoint/2010/main" val="324209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-1.11111E-6 L 0.26992 0.18773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02" y="9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6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B5CC191-61B0-BD42-9EF6-F4A9417CC6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Applying temporal lags: delay in ecological response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0FCD22-A859-5645-AC96-8BDC463B6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827" y="2927242"/>
            <a:ext cx="3162300" cy="1054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149E3A-35F9-C847-9AAB-7328BBF279B3}"/>
              </a:ext>
            </a:extLst>
          </p:cNvPr>
          <p:cNvSpPr txBox="1"/>
          <p:nvPr/>
        </p:nvSpPr>
        <p:spPr>
          <a:xfrm>
            <a:off x="8470389" y="5042914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1977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FFF8D4-5010-324E-BFE3-422A811FEBAA}"/>
              </a:ext>
            </a:extLst>
          </p:cNvPr>
          <p:cNvCxnSpPr>
            <a:cxnSpLocks/>
          </p:cNvCxnSpPr>
          <p:nvPr/>
        </p:nvCxnSpPr>
        <p:spPr>
          <a:xfrm>
            <a:off x="2897975" y="4939464"/>
            <a:ext cx="7596653" cy="37600"/>
          </a:xfrm>
          <a:prstGeom prst="straightConnector1">
            <a:avLst/>
          </a:prstGeom>
          <a:ln w="76200">
            <a:solidFill>
              <a:schemeClr val="accent2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C0BA964-5AA9-9A4D-9706-161E89DBFB67}"/>
              </a:ext>
            </a:extLst>
          </p:cNvPr>
          <p:cNvCxnSpPr>
            <a:cxnSpLocks/>
          </p:cNvCxnSpPr>
          <p:nvPr/>
        </p:nvCxnSpPr>
        <p:spPr>
          <a:xfrm flipV="1">
            <a:off x="7068185" y="4220124"/>
            <a:ext cx="0" cy="756940"/>
          </a:xfrm>
          <a:prstGeom prst="line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3FF8B52-BB76-6C4A-905C-F01F942B5B57}"/>
              </a:ext>
            </a:extLst>
          </p:cNvPr>
          <p:cNvCxnSpPr>
            <a:cxnSpLocks/>
          </p:cNvCxnSpPr>
          <p:nvPr/>
        </p:nvCxnSpPr>
        <p:spPr>
          <a:xfrm flipV="1">
            <a:off x="4909531" y="4207215"/>
            <a:ext cx="0" cy="782757"/>
          </a:xfrm>
          <a:prstGeom prst="line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2DF0196-DB13-AD4E-ABA3-9586B0AE1F16}"/>
              </a:ext>
            </a:extLst>
          </p:cNvPr>
          <p:cNvCxnSpPr>
            <a:cxnSpLocks/>
          </p:cNvCxnSpPr>
          <p:nvPr/>
        </p:nvCxnSpPr>
        <p:spPr>
          <a:xfrm flipV="1">
            <a:off x="9593977" y="4359812"/>
            <a:ext cx="0" cy="643069"/>
          </a:xfrm>
          <a:prstGeom prst="line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5F25CF7-0BB0-0C46-BDF1-A8FFE31D052F}"/>
              </a:ext>
            </a:extLst>
          </p:cNvPr>
          <p:cNvSpPr txBox="1"/>
          <p:nvPr/>
        </p:nvSpPr>
        <p:spPr>
          <a:xfrm>
            <a:off x="5951904" y="5042914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1976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C392B5-5BC8-9B48-8A02-0013280BD7C2}"/>
              </a:ext>
            </a:extLst>
          </p:cNvPr>
          <p:cNvSpPr txBox="1"/>
          <p:nvPr/>
        </p:nvSpPr>
        <p:spPr>
          <a:xfrm>
            <a:off x="5951904" y="3216194"/>
            <a:ext cx="223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Physiological Delay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3232D4F-7ADD-4D49-979A-329F46695307}"/>
              </a:ext>
            </a:extLst>
          </p:cNvPr>
          <p:cNvCxnSpPr>
            <a:cxnSpLocks/>
          </p:cNvCxnSpPr>
          <p:nvPr/>
        </p:nvCxnSpPr>
        <p:spPr>
          <a:xfrm flipH="1">
            <a:off x="7232073" y="5854535"/>
            <a:ext cx="2361903" cy="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81ED0FC-7BF2-3849-BAA6-CC730C664724}"/>
              </a:ext>
            </a:extLst>
          </p:cNvPr>
          <p:cNvCxnSpPr>
            <a:cxnSpLocks/>
          </p:cNvCxnSpPr>
          <p:nvPr/>
        </p:nvCxnSpPr>
        <p:spPr>
          <a:xfrm flipV="1">
            <a:off x="2897976" y="4182524"/>
            <a:ext cx="0" cy="756940"/>
          </a:xfrm>
          <a:prstGeom prst="line">
            <a:avLst/>
          </a:prstGeom>
          <a:ln w="47625">
            <a:solidFill>
              <a:schemeClr val="accent2">
                <a:lumMod val="50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AFE5370-88F5-3245-91B8-CB1811DA5236}"/>
              </a:ext>
            </a:extLst>
          </p:cNvPr>
          <p:cNvSpPr txBox="1"/>
          <p:nvPr/>
        </p:nvSpPr>
        <p:spPr>
          <a:xfrm>
            <a:off x="1781695" y="5005314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1974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2258C6-AC9D-2843-A266-63239F5012FF}"/>
              </a:ext>
            </a:extLst>
          </p:cNvPr>
          <p:cNvSpPr txBox="1"/>
          <p:nvPr/>
        </p:nvSpPr>
        <p:spPr>
          <a:xfrm>
            <a:off x="1781695" y="3178594"/>
            <a:ext cx="223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Ecological</a:t>
            </a:r>
          </a:p>
          <a:p>
            <a:pPr algn="ctr"/>
            <a:r>
              <a:rPr lang="en-US" sz="2400" dirty="0"/>
              <a:t> Delay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D4AB02B-36D8-3741-9C0C-F823FAE369AE}"/>
              </a:ext>
            </a:extLst>
          </p:cNvPr>
          <p:cNvSpPr txBox="1"/>
          <p:nvPr/>
        </p:nvSpPr>
        <p:spPr>
          <a:xfrm>
            <a:off x="3793250" y="5002881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1975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F18BA7-F8CA-6649-B08E-414282DB40FA}"/>
              </a:ext>
            </a:extLst>
          </p:cNvPr>
          <p:cNvSpPr txBox="1"/>
          <p:nvPr/>
        </p:nvSpPr>
        <p:spPr>
          <a:xfrm>
            <a:off x="3793250" y="3176161"/>
            <a:ext cx="22325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Ecological</a:t>
            </a:r>
          </a:p>
          <a:p>
            <a:pPr algn="ctr"/>
            <a:r>
              <a:rPr lang="en-US" sz="2400" dirty="0"/>
              <a:t> Delay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A767B8-F241-DF40-BC89-7CEA22206E15}"/>
              </a:ext>
            </a:extLst>
          </p:cNvPr>
          <p:cNvSpPr txBox="1"/>
          <p:nvPr/>
        </p:nvSpPr>
        <p:spPr>
          <a:xfrm>
            <a:off x="5539195" y="5427999"/>
            <a:ext cx="5747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1 = Tissue Turnover, </a:t>
            </a:r>
            <a:r>
              <a:rPr lang="en-US" b="1" dirty="0"/>
              <a:t>physiological delay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9CAA2C7-06C1-5147-B6DE-68C63E234C90}"/>
              </a:ext>
            </a:extLst>
          </p:cNvPr>
          <p:cNvCxnSpPr>
            <a:cxnSpLocks/>
          </p:cNvCxnSpPr>
          <p:nvPr/>
        </p:nvCxnSpPr>
        <p:spPr>
          <a:xfrm flipH="1">
            <a:off x="4809506" y="6291942"/>
            <a:ext cx="4784471" cy="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2573E00-B414-2843-81A9-E0F7DE097616}"/>
              </a:ext>
            </a:extLst>
          </p:cNvPr>
          <p:cNvCxnSpPr>
            <a:cxnSpLocks/>
          </p:cNvCxnSpPr>
          <p:nvPr/>
        </p:nvCxnSpPr>
        <p:spPr>
          <a:xfrm flipH="1">
            <a:off x="2671948" y="6634347"/>
            <a:ext cx="6914722" cy="0"/>
          </a:xfrm>
          <a:prstGeom prst="straightConnector1">
            <a:avLst/>
          </a:prstGeom>
          <a:ln w="571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207C4695-AC12-114F-8E78-89103C12085F}"/>
              </a:ext>
            </a:extLst>
          </p:cNvPr>
          <p:cNvSpPr txBox="1"/>
          <p:nvPr/>
        </p:nvSpPr>
        <p:spPr>
          <a:xfrm>
            <a:off x="5046216" y="5897132"/>
            <a:ext cx="462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2 = ecological response </a:t>
            </a:r>
            <a:r>
              <a:rPr lang="en-US" b="1" dirty="0"/>
              <a:t>1 year delay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62B667-1448-4A44-ADF7-0D8D92B1D9C6}"/>
              </a:ext>
            </a:extLst>
          </p:cNvPr>
          <p:cNvSpPr txBox="1"/>
          <p:nvPr/>
        </p:nvSpPr>
        <p:spPr>
          <a:xfrm>
            <a:off x="2897975" y="6263201"/>
            <a:ext cx="4628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Lag 3 = ecological response </a:t>
            </a:r>
            <a:r>
              <a:rPr lang="en-US" b="1" dirty="0"/>
              <a:t>2 year delay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7C2094-8029-7C4B-8DB7-1AB083A7A5A4}"/>
              </a:ext>
            </a:extLst>
          </p:cNvPr>
          <p:cNvSpPr txBox="1"/>
          <p:nvPr/>
        </p:nvSpPr>
        <p:spPr>
          <a:xfrm>
            <a:off x="5878674" y="2216694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Year-0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2533845-9C6B-B946-813F-F76D23FDDA96}"/>
              </a:ext>
            </a:extLst>
          </p:cNvPr>
          <p:cNvSpPr txBox="1"/>
          <p:nvPr/>
        </p:nvSpPr>
        <p:spPr>
          <a:xfrm>
            <a:off x="1708465" y="2179094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Year-2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D877BA-032C-7E4B-BD95-CAF6F6CC3156}"/>
              </a:ext>
            </a:extLst>
          </p:cNvPr>
          <p:cNvSpPr txBox="1"/>
          <p:nvPr/>
        </p:nvSpPr>
        <p:spPr>
          <a:xfrm>
            <a:off x="3719343" y="2199110"/>
            <a:ext cx="2232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Year-1</a:t>
            </a:r>
          </a:p>
        </p:txBody>
      </p:sp>
    </p:spTree>
    <p:extLst>
      <p:ext uri="{BB962C8B-B14F-4D97-AF65-F5344CB8AC3E}">
        <p14:creationId xmlns:p14="http://schemas.microsoft.com/office/powerpoint/2010/main" val="344508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9" grpId="0"/>
      <p:bldP spid="40" grpId="0"/>
      <p:bldP spid="42" grpId="0"/>
      <p:bldP spid="43" grpId="0"/>
      <p:bldP spid="4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B5CC191-61B0-BD42-9EF6-F4A9417CC6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Modelling food web assimilated resources through time, with the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66283-47D5-E74A-A336-A3C0FD0A6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Data challenges: large temporal gaps, more than one observation at one time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Environmental Model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Food Web Model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𝑙𝑎𝑔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66283-47D5-E74A-A336-A3C0FD0A6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351338"/>
              </a:xfrm>
              <a:blipFill>
                <a:blip r:embed="rId3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B20D8712-A94D-6E4D-9090-43FEB02F0AED}"/>
              </a:ext>
            </a:extLst>
          </p:cNvPr>
          <p:cNvSpPr txBox="1"/>
          <p:nvPr/>
        </p:nvSpPr>
        <p:spPr>
          <a:xfrm>
            <a:off x="7553696" y="3499307"/>
            <a:ext cx="3800104" cy="26776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Lag: 1, 2, 3 year 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Random effect </a:t>
            </a:r>
            <a:r>
              <a:rPr lang="en-US" sz="2800" i="1" dirty="0"/>
              <a:t>j</a:t>
            </a:r>
            <a:r>
              <a:rPr lang="en-US" sz="2800" dirty="0"/>
              <a:t> is amino acid (glutamic acid, alanine, proline, valine)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5990F2A7-7656-3A4C-BB1F-4B1021963F56}"/>
              </a:ext>
            </a:extLst>
          </p:cNvPr>
          <p:cNvSpPr/>
          <p:nvPr/>
        </p:nvSpPr>
        <p:spPr>
          <a:xfrm rot="14249604" flipV="1">
            <a:off x="3947017" y="5350948"/>
            <a:ext cx="545869" cy="14233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7BDCFE3-0785-324F-B53F-0BDAA573E35F}"/>
              </a:ext>
            </a:extLst>
          </p:cNvPr>
          <p:cNvSpPr/>
          <p:nvPr/>
        </p:nvSpPr>
        <p:spPr>
          <a:xfrm rot="13546597" flipV="1">
            <a:off x="4017192" y="4052365"/>
            <a:ext cx="562415" cy="189458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EFA2D-F11B-2043-81DA-85D4C6214BE3}"/>
              </a:ext>
            </a:extLst>
          </p:cNvPr>
          <p:cNvSpPr/>
          <p:nvPr/>
        </p:nvSpPr>
        <p:spPr>
          <a:xfrm>
            <a:off x="4306606" y="4191804"/>
            <a:ext cx="1744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Environmental Covariates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F09365-B0DF-4842-B66C-BDADA0A207BC}"/>
              </a:ext>
            </a:extLst>
          </p:cNvPr>
          <p:cNvSpPr/>
          <p:nvPr/>
        </p:nvSpPr>
        <p:spPr>
          <a:xfrm>
            <a:off x="4154243" y="5700826"/>
            <a:ext cx="17445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Prey Availability Covariates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9CBDA9EA-431B-ED42-8045-DAC6B853F718}"/>
              </a:ext>
            </a:extLst>
          </p:cNvPr>
          <p:cNvSpPr/>
          <p:nvPr/>
        </p:nvSpPr>
        <p:spPr>
          <a:xfrm rot="18290965" flipV="1">
            <a:off x="2445445" y="5415436"/>
            <a:ext cx="638246" cy="224599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2AB5F4-8D51-6849-9C53-5181DFE03741}"/>
              </a:ext>
            </a:extLst>
          </p:cNvPr>
          <p:cNvSpPr/>
          <p:nvPr/>
        </p:nvSpPr>
        <p:spPr>
          <a:xfrm>
            <a:off x="1627828" y="5853797"/>
            <a:ext cx="1744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Amino Acid</a:t>
            </a:r>
          </a:p>
        </p:txBody>
      </p:sp>
    </p:spTree>
    <p:extLst>
      <p:ext uri="{BB962C8B-B14F-4D97-AF65-F5344CB8AC3E}">
        <p14:creationId xmlns:p14="http://schemas.microsoft.com/office/powerpoint/2010/main" val="3184215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8EECCD0-64CE-9A4D-A687-1E5AE3D4F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348474"/>
            <a:ext cx="10972800" cy="622855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EE929DC-6134-9B4D-9FC6-E68D9EBD897A}"/>
              </a:ext>
            </a:extLst>
          </p:cNvPr>
          <p:cNvSpPr/>
          <p:nvPr/>
        </p:nvSpPr>
        <p:spPr>
          <a:xfrm rot="7999508" flipV="1">
            <a:off x="11319346" y="2905983"/>
            <a:ext cx="526105" cy="158905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014D327-2E3D-4C45-A6F4-3022A90FD4B1}"/>
              </a:ext>
            </a:extLst>
          </p:cNvPr>
          <p:cNvSpPr/>
          <p:nvPr/>
        </p:nvSpPr>
        <p:spPr>
          <a:xfrm rot="4730642">
            <a:off x="7889019" y="995921"/>
            <a:ext cx="859287" cy="146375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2573D-6F7F-494D-9380-63ADF48DD5FF}"/>
              </a:ext>
            </a:extLst>
          </p:cNvPr>
          <p:cNvSpPr txBox="1"/>
          <p:nvPr/>
        </p:nvSpPr>
        <p:spPr>
          <a:xfrm>
            <a:off x="7378312" y="27984"/>
            <a:ext cx="129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Coefficient Estimate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0BE51-1084-2349-A8D1-4A94134D665F}"/>
              </a:ext>
            </a:extLst>
          </p:cNvPr>
          <p:cNvSpPr txBox="1"/>
          <p:nvPr/>
        </p:nvSpPr>
        <p:spPr>
          <a:xfrm>
            <a:off x="11053426" y="2370224"/>
            <a:ext cx="12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Covariate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D8B728-25AF-3243-A5D7-380223D1123D}"/>
              </a:ext>
            </a:extLst>
          </p:cNvPr>
          <p:cNvSpPr txBox="1"/>
          <p:nvPr/>
        </p:nvSpPr>
        <p:spPr>
          <a:xfrm>
            <a:off x="10524452" y="157536"/>
            <a:ext cx="12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5E50719-8F3C-2441-B6C2-99350256C051}"/>
              </a:ext>
            </a:extLst>
          </p:cNvPr>
          <p:cNvSpPr/>
          <p:nvPr/>
        </p:nvSpPr>
        <p:spPr>
          <a:xfrm>
            <a:off x="8580997" y="5888334"/>
            <a:ext cx="472568" cy="472273"/>
          </a:xfrm>
          <a:prstGeom prst="frame">
            <a:avLst>
              <a:gd name="adj1" fmla="val 824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DE79E8-66E8-0E4E-8C1E-C4562053C93C}"/>
              </a:ext>
            </a:extLst>
          </p:cNvPr>
          <p:cNvSpPr txBox="1"/>
          <p:nvPr/>
        </p:nvSpPr>
        <p:spPr>
          <a:xfrm>
            <a:off x="4705137" y="204812"/>
            <a:ext cx="2781721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Best Environmental Model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9DBC87-47B5-9442-9106-D2E10101B6EA}"/>
              </a:ext>
            </a:extLst>
          </p:cNvPr>
          <p:cNvSpPr txBox="1"/>
          <p:nvPr/>
        </p:nvSpPr>
        <p:spPr>
          <a:xfrm>
            <a:off x="8507575" y="595282"/>
            <a:ext cx="27817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Physiological Delay Only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2C22AB3-1D74-D448-A83E-A2BF041B8626}"/>
              </a:ext>
            </a:extLst>
          </p:cNvPr>
          <p:cNvSpPr/>
          <p:nvPr/>
        </p:nvSpPr>
        <p:spPr>
          <a:xfrm rot="6587046">
            <a:off x="10518459" y="792405"/>
            <a:ext cx="681878" cy="167121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68D074-86CA-EA42-853D-460BA718CF80}"/>
              </a:ext>
            </a:extLst>
          </p:cNvPr>
          <p:cNvSpPr txBox="1"/>
          <p:nvPr/>
        </p:nvSpPr>
        <p:spPr>
          <a:xfrm>
            <a:off x="4454286" y="556080"/>
            <a:ext cx="38897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Physiological &amp; 1-year Ecological Delay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D605BB-47F5-194F-A0F3-03AEB5620667}"/>
              </a:ext>
            </a:extLst>
          </p:cNvPr>
          <p:cNvSpPr txBox="1"/>
          <p:nvPr/>
        </p:nvSpPr>
        <p:spPr>
          <a:xfrm>
            <a:off x="703449" y="511076"/>
            <a:ext cx="38897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Physiological &amp; 2-year Ecological Delay</a:t>
            </a:r>
          </a:p>
        </p:txBody>
      </p:sp>
    </p:spTree>
    <p:extLst>
      <p:ext uri="{BB962C8B-B14F-4D97-AF65-F5344CB8AC3E}">
        <p14:creationId xmlns:p14="http://schemas.microsoft.com/office/powerpoint/2010/main" val="1367384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" grpId="0"/>
      <p:bldP spid="7" grpId="0"/>
      <p:bldP spid="8" grpId="0"/>
      <p:bldP spid="6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6C1B984-25AD-5F44-AAB0-0D590255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8" y="633423"/>
            <a:ext cx="10972800" cy="5943600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EE929DC-6134-9B4D-9FC6-E68D9EBD897A}"/>
              </a:ext>
            </a:extLst>
          </p:cNvPr>
          <p:cNvSpPr/>
          <p:nvPr/>
        </p:nvSpPr>
        <p:spPr>
          <a:xfrm rot="7999508" flipV="1">
            <a:off x="11319346" y="906362"/>
            <a:ext cx="526105" cy="158905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12573D-6F7F-494D-9380-63ADF48DD5FF}"/>
              </a:ext>
            </a:extLst>
          </p:cNvPr>
          <p:cNvSpPr txBox="1"/>
          <p:nvPr/>
        </p:nvSpPr>
        <p:spPr>
          <a:xfrm>
            <a:off x="7378312" y="27984"/>
            <a:ext cx="129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Coefficient Estimate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F0BE51-1084-2349-A8D1-4A94134D665F}"/>
              </a:ext>
            </a:extLst>
          </p:cNvPr>
          <p:cNvSpPr txBox="1"/>
          <p:nvPr/>
        </p:nvSpPr>
        <p:spPr>
          <a:xfrm>
            <a:off x="11053426" y="370603"/>
            <a:ext cx="129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Covariate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65E50719-8F3C-2441-B6C2-99350256C051}"/>
              </a:ext>
            </a:extLst>
          </p:cNvPr>
          <p:cNvSpPr/>
          <p:nvPr/>
        </p:nvSpPr>
        <p:spPr>
          <a:xfrm>
            <a:off x="8580997" y="5888334"/>
            <a:ext cx="472568" cy="472273"/>
          </a:xfrm>
          <a:prstGeom prst="frame">
            <a:avLst>
              <a:gd name="adj1" fmla="val 8245"/>
            </a:avLst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887781-9C53-ED4F-9E4F-AC3E9478A592}"/>
              </a:ext>
            </a:extLst>
          </p:cNvPr>
          <p:cNvSpPr txBox="1"/>
          <p:nvPr/>
        </p:nvSpPr>
        <p:spPr>
          <a:xfrm>
            <a:off x="8507575" y="870584"/>
            <a:ext cx="278172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Physiological Delay Only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A456A9-1C47-374C-8B79-3CD5C032E3C3}"/>
              </a:ext>
            </a:extLst>
          </p:cNvPr>
          <p:cNvSpPr txBox="1"/>
          <p:nvPr/>
        </p:nvSpPr>
        <p:spPr>
          <a:xfrm>
            <a:off x="4454286" y="831382"/>
            <a:ext cx="38897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Physiological &amp; 1-year Ecological Delay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E8DCC-F7E8-C84C-99C3-328AB4B64CCD}"/>
              </a:ext>
            </a:extLst>
          </p:cNvPr>
          <p:cNvSpPr txBox="1"/>
          <p:nvPr/>
        </p:nvSpPr>
        <p:spPr>
          <a:xfrm>
            <a:off x="703449" y="786378"/>
            <a:ext cx="388974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Physiological &amp; 2-year Ecological Delay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014D327-2E3D-4C45-A6F4-3022A90FD4B1}"/>
              </a:ext>
            </a:extLst>
          </p:cNvPr>
          <p:cNvSpPr/>
          <p:nvPr/>
        </p:nvSpPr>
        <p:spPr>
          <a:xfrm rot="4730642">
            <a:off x="7924700" y="952516"/>
            <a:ext cx="754944" cy="133337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19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0DEDFCE-E141-8845-B946-87178A650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57" y="3347"/>
            <a:ext cx="12192000" cy="68546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406518-7414-AB4D-B0DD-BD69D5DFCF56}"/>
              </a:ext>
            </a:extLst>
          </p:cNvPr>
          <p:cNvSpPr txBox="1"/>
          <p:nvPr/>
        </p:nvSpPr>
        <p:spPr>
          <a:xfrm>
            <a:off x="9294725" y="1276141"/>
            <a:ext cx="2110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Chinook smolts in the previous 2 years appear to be better predictors of what is available to predators than current escapements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0C15BB-9EDB-9246-852A-CEF11EF8F9D3}"/>
              </a:ext>
            </a:extLst>
          </p:cNvPr>
          <p:cNvSpPr txBox="1"/>
          <p:nvPr/>
        </p:nvSpPr>
        <p:spPr>
          <a:xfrm>
            <a:off x="7049730" y="6086168"/>
            <a:ext cx="18288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Physiological Delay</a:t>
            </a:r>
          </a:p>
          <a:p>
            <a:pPr algn="ctr"/>
            <a:r>
              <a:rPr lang="en-US" sz="1400" b="1" dirty="0"/>
              <a:t>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B2B47D-15DE-BF4C-96BA-B24099A3FD85}"/>
              </a:ext>
            </a:extLst>
          </p:cNvPr>
          <p:cNvSpPr txBox="1"/>
          <p:nvPr/>
        </p:nvSpPr>
        <p:spPr>
          <a:xfrm>
            <a:off x="5230762" y="5948949"/>
            <a:ext cx="169114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Physiological &amp; 1-year Ecological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134F2D-00D9-764E-A208-FBF8DE480D44}"/>
              </a:ext>
            </a:extLst>
          </p:cNvPr>
          <p:cNvSpPr txBox="1"/>
          <p:nvPr/>
        </p:nvSpPr>
        <p:spPr>
          <a:xfrm>
            <a:off x="3293807" y="5948949"/>
            <a:ext cx="1710813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Physiological &amp; </a:t>
            </a:r>
          </a:p>
          <a:p>
            <a:pPr algn="ctr"/>
            <a:r>
              <a:rPr lang="en-US" sz="1400" b="1" dirty="0"/>
              <a:t>2-year Ecological Delay</a:t>
            </a:r>
          </a:p>
        </p:txBody>
      </p:sp>
    </p:spTree>
    <p:extLst>
      <p:ext uri="{BB962C8B-B14F-4D97-AF65-F5344CB8AC3E}">
        <p14:creationId xmlns:p14="http://schemas.microsoft.com/office/powerpoint/2010/main" val="41755490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445367-4AFB-FB42-888D-23000238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93" y="0"/>
            <a:ext cx="681561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3879D0-1E32-D343-8AF7-7038C97A92FE}"/>
              </a:ext>
            </a:extLst>
          </p:cNvPr>
          <p:cNvSpPr txBox="1"/>
          <p:nvPr/>
        </p:nvSpPr>
        <p:spPr>
          <a:xfrm>
            <a:off x="472272" y="1587640"/>
            <a:ext cx="2110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Both juvenile and adult hake influence harbor seal trophic ecology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631C6-8F75-8746-B449-7702E609C420}"/>
              </a:ext>
            </a:extLst>
          </p:cNvPr>
          <p:cNvSpPr txBox="1"/>
          <p:nvPr/>
        </p:nvSpPr>
        <p:spPr>
          <a:xfrm>
            <a:off x="6862916" y="6086168"/>
            <a:ext cx="18288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Physiological Delay</a:t>
            </a:r>
          </a:p>
          <a:p>
            <a:pPr algn="ctr"/>
            <a:r>
              <a:rPr lang="en-US" sz="1400" b="1" dirty="0"/>
              <a:t> Only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B3DC77-9FC0-3044-837C-3A66AD5B04A7}"/>
              </a:ext>
            </a:extLst>
          </p:cNvPr>
          <p:cNvSpPr txBox="1"/>
          <p:nvPr/>
        </p:nvSpPr>
        <p:spPr>
          <a:xfrm>
            <a:off x="5043948" y="5948949"/>
            <a:ext cx="169114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Physiological &amp; 1-year Ecological Delay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B527C-BA31-E744-8769-A6374675B1AC}"/>
              </a:ext>
            </a:extLst>
          </p:cNvPr>
          <p:cNvSpPr txBox="1"/>
          <p:nvPr/>
        </p:nvSpPr>
        <p:spPr>
          <a:xfrm>
            <a:off x="3106993" y="5948949"/>
            <a:ext cx="1710813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Physiological &amp; </a:t>
            </a:r>
          </a:p>
          <a:p>
            <a:pPr algn="ctr"/>
            <a:r>
              <a:rPr lang="en-US" sz="1400" b="1" dirty="0"/>
              <a:t>2-year Ecological Delay</a:t>
            </a:r>
          </a:p>
        </p:txBody>
      </p:sp>
    </p:spTree>
    <p:extLst>
      <p:ext uri="{BB962C8B-B14F-4D97-AF65-F5344CB8AC3E}">
        <p14:creationId xmlns:p14="http://schemas.microsoft.com/office/powerpoint/2010/main" val="1696143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72B8E17-2839-684D-9C4D-213794C9F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836" y="0"/>
            <a:ext cx="7102327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ACC7D1C-F0FC-AC41-A417-BE14088F4C53}"/>
              </a:ext>
            </a:extLst>
          </p:cNvPr>
          <p:cNvSpPr txBox="1"/>
          <p:nvPr/>
        </p:nvSpPr>
        <p:spPr>
          <a:xfrm>
            <a:off x="434682" y="1517301"/>
            <a:ext cx="211015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Herring spawning biomass in previous years has a bigger effect on current harbor seal trophic ecology than current spawning biomass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CEC9E1-0B79-5A40-9DD1-920FDA355688}"/>
              </a:ext>
            </a:extLst>
          </p:cNvPr>
          <p:cNvSpPr txBox="1"/>
          <p:nvPr/>
        </p:nvSpPr>
        <p:spPr>
          <a:xfrm>
            <a:off x="6695768" y="6135328"/>
            <a:ext cx="1828800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Physiological Delay</a:t>
            </a:r>
          </a:p>
          <a:p>
            <a:pPr algn="ctr"/>
            <a:r>
              <a:rPr lang="en-US" sz="1400" b="1" dirty="0"/>
              <a:t>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EB3FE8-0A43-674A-B86C-04A40988D7BF}"/>
              </a:ext>
            </a:extLst>
          </p:cNvPr>
          <p:cNvSpPr txBox="1"/>
          <p:nvPr/>
        </p:nvSpPr>
        <p:spPr>
          <a:xfrm>
            <a:off x="4876800" y="5998109"/>
            <a:ext cx="1691148" cy="7386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Physiological &amp; 1-year Ecological Delay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51249A-7A40-524F-BDFB-A690E2E98762}"/>
              </a:ext>
            </a:extLst>
          </p:cNvPr>
          <p:cNvSpPr txBox="1"/>
          <p:nvPr/>
        </p:nvSpPr>
        <p:spPr>
          <a:xfrm>
            <a:off x="2939845" y="5998109"/>
            <a:ext cx="1710813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Physiological &amp; </a:t>
            </a:r>
          </a:p>
          <a:p>
            <a:pPr algn="ctr"/>
            <a:r>
              <a:rPr lang="en-US" sz="1400" b="1" dirty="0"/>
              <a:t>2-year Ecological Delay</a:t>
            </a:r>
          </a:p>
        </p:txBody>
      </p:sp>
    </p:spTree>
    <p:extLst>
      <p:ext uri="{BB962C8B-B14F-4D97-AF65-F5344CB8AC3E}">
        <p14:creationId xmlns:p14="http://schemas.microsoft.com/office/powerpoint/2010/main" val="4353348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  <a:ln w="28575">
            <a:solidFill>
              <a:schemeClr val="accent4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20EF75-2C1F-714F-977A-9F8ACEB29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Careful decision of parameterization can lead to more informative analyses</a:t>
            </a:r>
          </a:p>
          <a:p>
            <a:endParaRPr lang="en-US" dirty="0"/>
          </a:p>
          <a:p>
            <a:r>
              <a:rPr lang="en-US" dirty="0"/>
              <a:t>Including lags for delayed ecological responses and tissue turnover is important</a:t>
            </a:r>
          </a:p>
          <a:p>
            <a:endParaRPr lang="en-US" dirty="0"/>
          </a:p>
          <a:p>
            <a:r>
              <a:rPr lang="en-US" dirty="0"/>
              <a:t>Prey covariates that don’t represent availability to predators may miss important relationships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6241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AE71DB9-1976-A948-95B3-2A66C51F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Collaborators and Acknowledgements </a:t>
            </a:r>
          </a:p>
        </p:txBody>
      </p:sp>
      <p:pic>
        <p:nvPicPr>
          <p:cNvPr id="13" name="Picture 12" descr="Burke_Museum_logo.svg.png">
            <a:extLst>
              <a:ext uri="{FF2B5EF4-FFF2-40B4-BE49-F238E27FC236}">
                <a16:creationId xmlns:a16="http://schemas.microsoft.com/office/drawing/2014/main" id="{90AB99AB-0BAF-7146-94BB-5609D0F6D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4" y="2949297"/>
            <a:ext cx="3419856" cy="972522"/>
          </a:xfrm>
          <a:prstGeom prst="rect">
            <a:avLst/>
          </a:prstGeom>
        </p:spPr>
      </p:pic>
      <p:pic>
        <p:nvPicPr>
          <p:cNvPr id="14" name="Picture 13" descr="Screen Shot 2017-11-06 at 9.08.12 PM.png">
            <a:extLst>
              <a:ext uri="{FF2B5EF4-FFF2-40B4-BE49-F238E27FC236}">
                <a16:creationId xmlns:a16="http://schemas.microsoft.com/office/drawing/2014/main" id="{4D7F548B-C257-C943-9696-D12D03F11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983" y="2189824"/>
            <a:ext cx="2895600" cy="2222500"/>
          </a:xfrm>
          <a:prstGeom prst="rect">
            <a:avLst/>
          </a:prstGeom>
        </p:spPr>
      </p:pic>
      <p:pic>
        <p:nvPicPr>
          <p:cNvPr id="15" name="Picture 14" descr="36e82e_295b7f9ac19673b3fce365d164f19949.gif">
            <a:extLst>
              <a:ext uri="{FF2B5EF4-FFF2-40B4-BE49-F238E27FC236}">
                <a16:creationId xmlns:a16="http://schemas.microsoft.com/office/drawing/2014/main" id="{B528382D-6B69-5249-961F-1AA801C326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860" y="3030501"/>
            <a:ext cx="2540000" cy="1257300"/>
          </a:xfrm>
          <a:prstGeom prst="rect">
            <a:avLst/>
          </a:prstGeom>
        </p:spPr>
      </p:pic>
      <p:pic>
        <p:nvPicPr>
          <p:cNvPr id="17" name="Picture 16" descr="IMG_8703.JPG">
            <a:extLst>
              <a:ext uri="{FF2B5EF4-FFF2-40B4-BE49-F238E27FC236}">
                <a16:creationId xmlns:a16="http://schemas.microsoft.com/office/drawing/2014/main" id="{CF1791F0-F004-4D44-8258-F116A05B43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816" b="82971" l="13881" r="831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12" t="16089" r="15645" b="19255"/>
          <a:stretch/>
        </p:blipFill>
        <p:spPr>
          <a:xfrm>
            <a:off x="7885060" y="4052808"/>
            <a:ext cx="3968986" cy="25179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F703EA-4795-AA4E-8F52-C9F6E8E5E7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8030" y="2949297"/>
            <a:ext cx="1259936" cy="11847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B8BF42D-5207-1C47-B8B4-AA2C9F3BB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8583" y="4911460"/>
            <a:ext cx="3302000" cy="1549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48599C-D8AA-774F-A6CD-AD93312192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984" y="4621610"/>
            <a:ext cx="2595372" cy="209838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03CFBE8-810D-3A44-926C-E739B0BD00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9118" y="1660133"/>
            <a:ext cx="3175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044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9A773B-D810-9B40-AFEA-73AD80C3E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51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42A90B-8FB0-6D4C-8C37-41B97F87D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893" y="365125"/>
            <a:ext cx="11025963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4E8379"/>
                </a:solidFill>
                <a:latin typeface="Helvetica" pitchFamily="2" charset="0"/>
              </a:rPr>
              <a:t>How do physical conditions alter food webs?</a:t>
            </a:r>
            <a:endParaRPr lang="en-US" sz="3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5DA4D942-EB81-BC42-9105-DED6EFD1B52F}"/>
              </a:ext>
            </a:extLst>
          </p:cNvPr>
          <p:cNvSpPr txBox="1">
            <a:spLocks/>
          </p:cNvSpPr>
          <p:nvPr/>
        </p:nvSpPr>
        <p:spPr>
          <a:xfrm>
            <a:off x="519522" y="322106"/>
            <a:ext cx="110259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4E8379"/>
                </a:solidFill>
                <a:latin typeface="Helvetica" pitchFamily="2" charset="0"/>
              </a:rPr>
              <a:t>How do food webs interact with physical conditions?</a:t>
            </a:r>
            <a:endParaRPr lang="en-US" sz="360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DF1859-DE1F-9D49-80EC-BEC48BB306AF}"/>
              </a:ext>
            </a:extLst>
          </p:cNvPr>
          <p:cNvSpPr txBox="1">
            <a:spLocks noChangeArrowheads="1"/>
          </p:cNvSpPr>
          <p:nvPr/>
        </p:nvSpPr>
        <p:spPr>
          <a:xfrm>
            <a:off x="2678344" y="2142894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vert="horz" lIns="90488" tIns="44450" rIns="90488" bIns="4445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</a:pPr>
            <a:r>
              <a:rPr lang="en-US"/>
              <a:t> </a:t>
            </a:r>
            <a:endParaRPr lang="en-US" dirty="0"/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9F887E43-ABC4-AB40-AEFB-B3314D706E66}"/>
              </a:ext>
            </a:extLst>
          </p:cNvPr>
          <p:cNvSpPr>
            <a:spLocks/>
          </p:cNvSpPr>
          <p:nvPr/>
        </p:nvSpPr>
        <p:spPr bwMode="auto">
          <a:xfrm>
            <a:off x="804474" y="3475573"/>
            <a:ext cx="11302300" cy="136428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97" y="8"/>
              </a:cxn>
              <a:cxn ang="0">
                <a:pos x="157" y="16"/>
              </a:cxn>
              <a:cxn ang="0">
                <a:pos x="205" y="24"/>
              </a:cxn>
              <a:cxn ang="0">
                <a:pos x="265" y="32"/>
              </a:cxn>
              <a:cxn ang="0">
                <a:pos x="350" y="42"/>
              </a:cxn>
              <a:cxn ang="0">
                <a:pos x="422" y="44"/>
              </a:cxn>
              <a:cxn ang="0">
                <a:pos x="495" y="44"/>
              </a:cxn>
              <a:cxn ang="0">
                <a:pos x="567" y="42"/>
              </a:cxn>
              <a:cxn ang="0">
                <a:pos x="639" y="36"/>
              </a:cxn>
              <a:cxn ang="0">
                <a:pos x="712" y="26"/>
              </a:cxn>
              <a:cxn ang="0">
                <a:pos x="784" y="16"/>
              </a:cxn>
              <a:cxn ang="0">
                <a:pos x="845" y="12"/>
              </a:cxn>
              <a:cxn ang="0">
                <a:pos x="929" y="6"/>
              </a:cxn>
              <a:cxn ang="0">
                <a:pos x="1001" y="6"/>
              </a:cxn>
              <a:cxn ang="0">
                <a:pos x="1073" y="6"/>
              </a:cxn>
              <a:cxn ang="0">
                <a:pos x="1147" y="10"/>
              </a:cxn>
              <a:cxn ang="0">
                <a:pos x="1219" y="14"/>
              </a:cxn>
              <a:cxn ang="0">
                <a:pos x="1291" y="20"/>
              </a:cxn>
              <a:cxn ang="0">
                <a:pos x="1339" y="30"/>
              </a:cxn>
              <a:cxn ang="0">
                <a:pos x="1412" y="40"/>
              </a:cxn>
              <a:cxn ang="0">
                <a:pos x="1484" y="46"/>
              </a:cxn>
              <a:cxn ang="0">
                <a:pos x="1556" y="48"/>
              </a:cxn>
              <a:cxn ang="0">
                <a:pos x="1628" y="44"/>
              </a:cxn>
              <a:cxn ang="0">
                <a:pos x="1701" y="40"/>
              </a:cxn>
              <a:cxn ang="0">
                <a:pos x="1785" y="32"/>
              </a:cxn>
              <a:cxn ang="0">
                <a:pos x="1834" y="22"/>
              </a:cxn>
              <a:cxn ang="0">
                <a:pos x="1894" y="16"/>
              </a:cxn>
              <a:cxn ang="0">
                <a:pos x="1966" y="6"/>
              </a:cxn>
              <a:cxn ang="0">
                <a:pos x="2050" y="4"/>
              </a:cxn>
              <a:cxn ang="0">
                <a:pos x="2136" y="2"/>
              </a:cxn>
              <a:cxn ang="0">
                <a:pos x="2208" y="6"/>
              </a:cxn>
              <a:cxn ang="0">
                <a:pos x="2292" y="12"/>
              </a:cxn>
              <a:cxn ang="0">
                <a:pos x="2352" y="20"/>
              </a:cxn>
              <a:cxn ang="0">
                <a:pos x="2401" y="30"/>
              </a:cxn>
              <a:cxn ang="0">
                <a:pos x="2461" y="38"/>
              </a:cxn>
              <a:cxn ang="0">
                <a:pos x="2521" y="44"/>
              </a:cxn>
              <a:cxn ang="0">
                <a:pos x="2593" y="48"/>
              </a:cxn>
              <a:cxn ang="0">
                <a:pos x="2677" y="44"/>
              </a:cxn>
              <a:cxn ang="0">
                <a:pos x="2763" y="36"/>
              </a:cxn>
              <a:cxn ang="0">
                <a:pos x="2835" y="26"/>
              </a:cxn>
              <a:cxn ang="0">
                <a:pos x="2895" y="16"/>
              </a:cxn>
              <a:cxn ang="0">
                <a:pos x="2956" y="6"/>
              </a:cxn>
              <a:cxn ang="0">
                <a:pos x="3028" y="0"/>
              </a:cxn>
              <a:cxn ang="0">
                <a:pos x="3100" y="0"/>
              </a:cxn>
              <a:cxn ang="0">
                <a:pos x="3172" y="0"/>
              </a:cxn>
              <a:cxn ang="0">
                <a:pos x="3245" y="6"/>
              </a:cxn>
              <a:cxn ang="0">
                <a:pos x="3318" y="14"/>
              </a:cxn>
              <a:cxn ang="0">
                <a:pos x="3402" y="20"/>
              </a:cxn>
              <a:cxn ang="0">
                <a:pos x="3450" y="30"/>
              </a:cxn>
              <a:cxn ang="0">
                <a:pos x="3510" y="36"/>
              </a:cxn>
              <a:cxn ang="0">
                <a:pos x="3583" y="44"/>
              </a:cxn>
              <a:cxn ang="0">
                <a:pos x="3667" y="48"/>
              </a:cxn>
              <a:cxn ang="0">
                <a:pos x="3740" y="40"/>
              </a:cxn>
              <a:cxn ang="0">
                <a:pos x="3800" y="28"/>
              </a:cxn>
              <a:cxn ang="0">
                <a:pos x="3836" y="18"/>
              </a:cxn>
              <a:cxn ang="0">
                <a:pos x="3884" y="10"/>
              </a:cxn>
              <a:cxn ang="0">
                <a:pos x="3945" y="6"/>
              </a:cxn>
              <a:cxn ang="0">
                <a:pos x="4029" y="2"/>
              </a:cxn>
              <a:cxn ang="0">
                <a:pos x="4101" y="2"/>
              </a:cxn>
              <a:cxn ang="0">
                <a:pos x="4165" y="1"/>
              </a:cxn>
            </a:cxnLst>
            <a:rect l="0" t="0" r="r" b="b"/>
            <a:pathLst>
              <a:path w="4166" h="49">
                <a:moveTo>
                  <a:pt x="9" y="1"/>
                </a:moveTo>
                <a:lnTo>
                  <a:pt x="0" y="6"/>
                </a:lnTo>
                <a:lnTo>
                  <a:pt x="24" y="6"/>
                </a:lnTo>
                <a:lnTo>
                  <a:pt x="49" y="6"/>
                </a:lnTo>
                <a:lnTo>
                  <a:pt x="72" y="6"/>
                </a:lnTo>
                <a:lnTo>
                  <a:pt x="97" y="8"/>
                </a:lnTo>
                <a:lnTo>
                  <a:pt x="121" y="10"/>
                </a:lnTo>
                <a:lnTo>
                  <a:pt x="144" y="12"/>
                </a:lnTo>
                <a:lnTo>
                  <a:pt x="157" y="16"/>
                </a:lnTo>
                <a:lnTo>
                  <a:pt x="181" y="18"/>
                </a:lnTo>
                <a:lnTo>
                  <a:pt x="181" y="22"/>
                </a:lnTo>
                <a:lnTo>
                  <a:pt x="205" y="24"/>
                </a:lnTo>
                <a:lnTo>
                  <a:pt x="218" y="28"/>
                </a:lnTo>
                <a:lnTo>
                  <a:pt x="241" y="30"/>
                </a:lnTo>
                <a:lnTo>
                  <a:pt x="265" y="32"/>
                </a:lnTo>
                <a:lnTo>
                  <a:pt x="290" y="36"/>
                </a:lnTo>
                <a:lnTo>
                  <a:pt x="325" y="38"/>
                </a:lnTo>
                <a:lnTo>
                  <a:pt x="350" y="42"/>
                </a:lnTo>
                <a:lnTo>
                  <a:pt x="374" y="42"/>
                </a:lnTo>
                <a:lnTo>
                  <a:pt x="397" y="44"/>
                </a:lnTo>
                <a:lnTo>
                  <a:pt x="422" y="44"/>
                </a:lnTo>
                <a:lnTo>
                  <a:pt x="446" y="44"/>
                </a:lnTo>
                <a:lnTo>
                  <a:pt x="471" y="44"/>
                </a:lnTo>
                <a:lnTo>
                  <a:pt x="495" y="44"/>
                </a:lnTo>
                <a:lnTo>
                  <a:pt x="518" y="42"/>
                </a:lnTo>
                <a:lnTo>
                  <a:pt x="543" y="42"/>
                </a:lnTo>
                <a:lnTo>
                  <a:pt x="567" y="42"/>
                </a:lnTo>
                <a:lnTo>
                  <a:pt x="592" y="40"/>
                </a:lnTo>
                <a:lnTo>
                  <a:pt x="615" y="38"/>
                </a:lnTo>
                <a:lnTo>
                  <a:pt x="639" y="36"/>
                </a:lnTo>
                <a:lnTo>
                  <a:pt x="676" y="32"/>
                </a:lnTo>
                <a:lnTo>
                  <a:pt x="699" y="30"/>
                </a:lnTo>
                <a:lnTo>
                  <a:pt x="712" y="26"/>
                </a:lnTo>
                <a:lnTo>
                  <a:pt x="736" y="24"/>
                </a:lnTo>
                <a:lnTo>
                  <a:pt x="773" y="20"/>
                </a:lnTo>
                <a:lnTo>
                  <a:pt x="784" y="16"/>
                </a:lnTo>
                <a:lnTo>
                  <a:pt x="808" y="16"/>
                </a:lnTo>
                <a:lnTo>
                  <a:pt x="820" y="12"/>
                </a:lnTo>
                <a:lnTo>
                  <a:pt x="845" y="12"/>
                </a:lnTo>
                <a:lnTo>
                  <a:pt x="868" y="10"/>
                </a:lnTo>
                <a:lnTo>
                  <a:pt x="892" y="8"/>
                </a:lnTo>
                <a:lnTo>
                  <a:pt x="929" y="6"/>
                </a:lnTo>
                <a:lnTo>
                  <a:pt x="952" y="6"/>
                </a:lnTo>
                <a:lnTo>
                  <a:pt x="977" y="6"/>
                </a:lnTo>
                <a:lnTo>
                  <a:pt x="1001" y="6"/>
                </a:lnTo>
                <a:lnTo>
                  <a:pt x="1026" y="6"/>
                </a:lnTo>
                <a:lnTo>
                  <a:pt x="1049" y="6"/>
                </a:lnTo>
                <a:lnTo>
                  <a:pt x="1073" y="6"/>
                </a:lnTo>
                <a:lnTo>
                  <a:pt x="1098" y="8"/>
                </a:lnTo>
                <a:lnTo>
                  <a:pt x="1122" y="10"/>
                </a:lnTo>
                <a:lnTo>
                  <a:pt x="1147" y="10"/>
                </a:lnTo>
                <a:lnTo>
                  <a:pt x="1170" y="12"/>
                </a:lnTo>
                <a:lnTo>
                  <a:pt x="1194" y="14"/>
                </a:lnTo>
                <a:lnTo>
                  <a:pt x="1219" y="14"/>
                </a:lnTo>
                <a:lnTo>
                  <a:pt x="1242" y="16"/>
                </a:lnTo>
                <a:lnTo>
                  <a:pt x="1267" y="18"/>
                </a:lnTo>
                <a:lnTo>
                  <a:pt x="1291" y="20"/>
                </a:lnTo>
                <a:lnTo>
                  <a:pt x="1303" y="24"/>
                </a:lnTo>
                <a:lnTo>
                  <a:pt x="1328" y="26"/>
                </a:lnTo>
                <a:lnTo>
                  <a:pt x="1339" y="30"/>
                </a:lnTo>
                <a:lnTo>
                  <a:pt x="1363" y="32"/>
                </a:lnTo>
                <a:lnTo>
                  <a:pt x="1387" y="36"/>
                </a:lnTo>
                <a:lnTo>
                  <a:pt x="1412" y="40"/>
                </a:lnTo>
                <a:lnTo>
                  <a:pt x="1435" y="42"/>
                </a:lnTo>
                <a:lnTo>
                  <a:pt x="1460" y="44"/>
                </a:lnTo>
                <a:lnTo>
                  <a:pt x="1484" y="46"/>
                </a:lnTo>
                <a:lnTo>
                  <a:pt x="1507" y="46"/>
                </a:lnTo>
                <a:lnTo>
                  <a:pt x="1532" y="48"/>
                </a:lnTo>
                <a:lnTo>
                  <a:pt x="1556" y="48"/>
                </a:lnTo>
                <a:lnTo>
                  <a:pt x="1581" y="46"/>
                </a:lnTo>
                <a:lnTo>
                  <a:pt x="1604" y="46"/>
                </a:lnTo>
                <a:lnTo>
                  <a:pt x="1628" y="44"/>
                </a:lnTo>
                <a:lnTo>
                  <a:pt x="1653" y="42"/>
                </a:lnTo>
                <a:lnTo>
                  <a:pt x="1676" y="40"/>
                </a:lnTo>
                <a:lnTo>
                  <a:pt x="1701" y="40"/>
                </a:lnTo>
                <a:lnTo>
                  <a:pt x="1737" y="36"/>
                </a:lnTo>
                <a:lnTo>
                  <a:pt x="1762" y="34"/>
                </a:lnTo>
                <a:lnTo>
                  <a:pt x="1785" y="32"/>
                </a:lnTo>
                <a:lnTo>
                  <a:pt x="1797" y="28"/>
                </a:lnTo>
                <a:lnTo>
                  <a:pt x="1822" y="26"/>
                </a:lnTo>
                <a:lnTo>
                  <a:pt x="1834" y="22"/>
                </a:lnTo>
                <a:lnTo>
                  <a:pt x="1858" y="22"/>
                </a:lnTo>
                <a:lnTo>
                  <a:pt x="1869" y="18"/>
                </a:lnTo>
                <a:lnTo>
                  <a:pt x="1894" y="16"/>
                </a:lnTo>
                <a:lnTo>
                  <a:pt x="1918" y="12"/>
                </a:lnTo>
                <a:lnTo>
                  <a:pt x="1941" y="10"/>
                </a:lnTo>
                <a:lnTo>
                  <a:pt x="1966" y="6"/>
                </a:lnTo>
                <a:lnTo>
                  <a:pt x="1990" y="4"/>
                </a:lnTo>
                <a:lnTo>
                  <a:pt x="2015" y="4"/>
                </a:lnTo>
                <a:lnTo>
                  <a:pt x="2050" y="4"/>
                </a:lnTo>
                <a:lnTo>
                  <a:pt x="2075" y="2"/>
                </a:lnTo>
                <a:lnTo>
                  <a:pt x="2111" y="2"/>
                </a:lnTo>
                <a:lnTo>
                  <a:pt x="2136" y="2"/>
                </a:lnTo>
                <a:lnTo>
                  <a:pt x="2159" y="4"/>
                </a:lnTo>
                <a:lnTo>
                  <a:pt x="2183" y="4"/>
                </a:lnTo>
                <a:lnTo>
                  <a:pt x="2208" y="6"/>
                </a:lnTo>
                <a:lnTo>
                  <a:pt x="2231" y="8"/>
                </a:lnTo>
                <a:lnTo>
                  <a:pt x="2256" y="8"/>
                </a:lnTo>
                <a:lnTo>
                  <a:pt x="2292" y="12"/>
                </a:lnTo>
                <a:lnTo>
                  <a:pt x="2317" y="14"/>
                </a:lnTo>
                <a:lnTo>
                  <a:pt x="2340" y="16"/>
                </a:lnTo>
                <a:lnTo>
                  <a:pt x="2352" y="20"/>
                </a:lnTo>
                <a:lnTo>
                  <a:pt x="2364" y="24"/>
                </a:lnTo>
                <a:lnTo>
                  <a:pt x="2389" y="26"/>
                </a:lnTo>
                <a:lnTo>
                  <a:pt x="2401" y="30"/>
                </a:lnTo>
                <a:lnTo>
                  <a:pt x="2412" y="34"/>
                </a:lnTo>
                <a:lnTo>
                  <a:pt x="2436" y="36"/>
                </a:lnTo>
                <a:lnTo>
                  <a:pt x="2461" y="38"/>
                </a:lnTo>
                <a:lnTo>
                  <a:pt x="2473" y="42"/>
                </a:lnTo>
                <a:lnTo>
                  <a:pt x="2496" y="42"/>
                </a:lnTo>
                <a:lnTo>
                  <a:pt x="2521" y="44"/>
                </a:lnTo>
                <a:lnTo>
                  <a:pt x="2545" y="46"/>
                </a:lnTo>
                <a:lnTo>
                  <a:pt x="2570" y="48"/>
                </a:lnTo>
                <a:lnTo>
                  <a:pt x="2593" y="48"/>
                </a:lnTo>
                <a:lnTo>
                  <a:pt x="2617" y="48"/>
                </a:lnTo>
                <a:lnTo>
                  <a:pt x="2654" y="46"/>
                </a:lnTo>
                <a:lnTo>
                  <a:pt x="2677" y="44"/>
                </a:lnTo>
                <a:lnTo>
                  <a:pt x="2714" y="42"/>
                </a:lnTo>
                <a:lnTo>
                  <a:pt x="2738" y="40"/>
                </a:lnTo>
                <a:lnTo>
                  <a:pt x="2763" y="36"/>
                </a:lnTo>
                <a:lnTo>
                  <a:pt x="2786" y="32"/>
                </a:lnTo>
                <a:lnTo>
                  <a:pt x="2811" y="30"/>
                </a:lnTo>
                <a:lnTo>
                  <a:pt x="2835" y="26"/>
                </a:lnTo>
                <a:lnTo>
                  <a:pt x="2858" y="24"/>
                </a:lnTo>
                <a:lnTo>
                  <a:pt x="2872" y="20"/>
                </a:lnTo>
                <a:lnTo>
                  <a:pt x="2895" y="16"/>
                </a:lnTo>
                <a:lnTo>
                  <a:pt x="2919" y="12"/>
                </a:lnTo>
                <a:lnTo>
                  <a:pt x="2931" y="8"/>
                </a:lnTo>
                <a:lnTo>
                  <a:pt x="2956" y="6"/>
                </a:lnTo>
                <a:lnTo>
                  <a:pt x="2979" y="4"/>
                </a:lnTo>
                <a:lnTo>
                  <a:pt x="3004" y="2"/>
                </a:lnTo>
                <a:lnTo>
                  <a:pt x="3028" y="0"/>
                </a:lnTo>
                <a:lnTo>
                  <a:pt x="3051" y="0"/>
                </a:lnTo>
                <a:lnTo>
                  <a:pt x="3076" y="0"/>
                </a:lnTo>
                <a:lnTo>
                  <a:pt x="3100" y="0"/>
                </a:lnTo>
                <a:lnTo>
                  <a:pt x="3125" y="0"/>
                </a:lnTo>
                <a:lnTo>
                  <a:pt x="3148" y="0"/>
                </a:lnTo>
                <a:lnTo>
                  <a:pt x="3172" y="0"/>
                </a:lnTo>
                <a:lnTo>
                  <a:pt x="3197" y="2"/>
                </a:lnTo>
                <a:lnTo>
                  <a:pt x="3220" y="4"/>
                </a:lnTo>
                <a:lnTo>
                  <a:pt x="3245" y="6"/>
                </a:lnTo>
                <a:lnTo>
                  <a:pt x="3269" y="10"/>
                </a:lnTo>
                <a:lnTo>
                  <a:pt x="3293" y="12"/>
                </a:lnTo>
                <a:lnTo>
                  <a:pt x="3318" y="14"/>
                </a:lnTo>
                <a:lnTo>
                  <a:pt x="3341" y="16"/>
                </a:lnTo>
                <a:lnTo>
                  <a:pt x="3378" y="18"/>
                </a:lnTo>
                <a:lnTo>
                  <a:pt x="3402" y="20"/>
                </a:lnTo>
                <a:lnTo>
                  <a:pt x="3413" y="24"/>
                </a:lnTo>
                <a:lnTo>
                  <a:pt x="3438" y="26"/>
                </a:lnTo>
                <a:lnTo>
                  <a:pt x="3450" y="30"/>
                </a:lnTo>
                <a:lnTo>
                  <a:pt x="3474" y="32"/>
                </a:lnTo>
                <a:lnTo>
                  <a:pt x="3485" y="36"/>
                </a:lnTo>
                <a:lnTo>
                  <a:pt x="3510" y="36"/>
                </a:lnTo>
                <a:lnTo>
                  <a:pt x="3534" y="40"/>
                </a:lnTo>
                <a:lnTo>
                  <a:pt x="3559" y="42"/>
                </a:lnTo>
                <a:lnTo>
                  <a:pt x="3583" y="44"/>
                </a:lnTo>
                <a:lnTo>
                  <a:pt x="3619" y="46"/>
                </a:lnTo>
                <a:lnTo>
                  <a:pt x="3643" y="48"/>
                </a:lnTo>
                <a:lnTo>
                  <a:pt x="3667" y="48"/>
                </a:lnTo>
                <a:lnTo>
                  <a:pt x="3691" y="46"/>
                </a:lnTo>
                <a:lnTo>
                  <a:pt x="3715" y="44"/>
                </a:lnTo>
                <a:lnTo>
                  <a:pt x="3740" y="40"/>
                </a:lnTo>
                <a:lnTo>
                  <a:pt x="3775" y="36"/>
                </a:lnTo>
                <a:lnTo>
                  <a:pt x="3787" y="32"/>
                </a:lnTo>
                <a:lnTo>
                  <a:pt x="3800" y="28"/>
                </a:lnTo>
                <a:lnTo>
                  <a:pt x="3824" y="26"/>
                </a:lnTo>
                <a:lnTo>
                  <a:pt x="3824" y="22"/>
                </a:lnTo>
                <a:lnTo>
                  <a:pt x="3836" y="18"/>
                </a:lnTo>
                <a:lnTo>
                  <a:pt x="3836" y="14"/>
                </a:lnTo>
                <a:lnTo>
                  <a:pt x="3861" y="12"/>
                </a:lnTo>
                <a:lnTo>
                  <a:pt x="3884" y="10"/>
                </a:lnTo>
                <a:lnTo>
                  <a:pt x="3896" y="6"/>
                </a:lnTo>
                <a:lnTo>
                  <a:pt x="3921" y="6"/>
                </a:lnTo>
                <a:lnTo>
                  <a:pt x="3945" y="6"/>
                </a:lnTo>
                <a:lnTo>
                  <a:pt x="3968" y="4"/>
                </a:lnTo>
                <a:lnTo>
                  <a:pt x="3993" y="4"/>
                </a:lnTo>
                <a:lnTo>
                  <a:pt x="4029" y="2"/>
                </a:lnTo>
                <a:lnTo>
                  <a:pt x="4053" y="2"/>
                </a:lnTo>
                <a:lnTo>
                  <a:pt x="4077" y="2"/>
                </a:lnTo>
                <a:lnTo>
                  <a:pt x="4101" y="2"/>
                </a:lnTo>
                <a:lnTo>
                  <a:pt x="4126" y="2"/>
                </a:lnTo>
                <a:lnTo>
                  <a:pt x="4149" y="2"/>
                </a:lnTo>
                <a:lnTo>
                  <a:pt x="4165" y="1"/>
                </a:lnTo>
              </a:path>
            </a:pathLst>
          </a:custGeom>
          <a:noFill/>
          <a:ln w="762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" name="Rectangle 18">
            <a:extLst>
              <a:ext uri="{FF2B5EF4-FFF2-40B4-BE49-F238E27FC236}">
                <a16:creationId xmlns:a16="http://schemas.microsoft.com/office/drawing/2014/main" id="{8BC9D1AB-31BF-BB49-98B4-F926B6501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2309" y="4711701"/>
            <a:ext cx="1064395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3200" dirty="0">
                <a:latin typeface="Helvetica" pitchFamily="2" charset="0"/>
              </a:rPr>
              <a:t>NO</a:t>
            </a:r>
            <a:r>
              <a:rPr lang="en-US" sz="3200" baseline="-25000" dirty="0">
                <a:latin typeface="Helvetica" pitchFamily="2" charset="0"/>
              </a:rPr>
              <a:t>3</a:t>
            </a:r>
            <a:r>
              <a:rPr lang="en-US" sz="4000" baseline="30000" dirty="0">
                <a:latin typeface="Helvetica" pitchFamily="2" charset="0"/>
              </a:rPr>
              <a:t>-</a:t>
            </a:r>
          </a:p>
        </p:txBody>
      </p:sp>
      <p:sp>
        <p:nvSpPr>
          <p:cNvPr id="10" name="Line 21">
            <a:extLst>
              <a:ext uri="{FF2B5EF4-FFF2-40B4-BE49-F238E27FC236}">
                <a16:creationId xmlns:a16="http://schemas.microsoft.com/office/drawing/2014/main" id="{3CDEF114-78F9-0E46-975C-4E58C8E76673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3415" y="4972050"/>
            <a:ext cx="3905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29">
            <a:extLst>
              <a:ext uri="{FF2B5EF4-FFF2-40B4-BE49-F238E27FC236}">
                <a16:creationId xmlns:a16="http://schemas.microsoft.com/office/drawing/2014/main" id="{72CF4BAB-1338-EB46-AB7B-F81435786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56416" y="4828126"/>
            <a:ext cx="1737656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2000" dirty="0">
                <a:latin typeface="Helvetica" pitchFamily="2" charset="0"/>
              </a:rPr>
              <a:t>Denitrification</a:t>
            </a:r>
          </a:p>
        </p:txBody>
      </p:sp>
      <p:sp>
        <p:nvSpPr>
          <p:cNvPr id="20" name="Freeform 45">
            <a:extLst>
              <a:ext uri="{FF2B5EF4-FFF2-40B4-BE49-F238E27FC236}">
                <a16:creationId xmlns:a16="http://schemas.microsoft.com/office/drawing/2014/main" id="{A2AA3A72-1C21-624A-8361-86D7E9D3429E}"/>
              </a:ext>
            </a:extLst>
          </p:cNvPr>
          <p:cNvSpPr>
            <a:spLocks/>
          </p:cNvSpPr>
          <p:nvPr/>
        </p:nvSpPr>
        <p:spPr bwMode="auto">
          <a:xfrm>
            <a:off x="2389554" y="3479206"/>
            <a:ext cx="1199506" cy="151347"/>
          </a:xfrm>
          <a:custGeom>
            <a:avLst/>
            <a:gdLst/>
            <a:ahLst/>
            <a:cxnLst>
              <a:cxn ang="0">
                <a:pos x="481" y="0"/>
              </a:cxn>
              <a:cxn ang="0">
                <a:pos x="507" y="2"/>
              </a:cxn>
              <a:cxn ang="0">
                <a:pos x="490" y="2"/>
              </a:cxn>
              <a:cxn ang="0">
                <a:pos x="472" y="2"/>
              </a:cxn>
              <a:cxn ang="0">
                <a:pos x="455" y="2"/>
              </a:cxn>
              <a:cxn ang="0">
                <a:pos x="437" y="3"/>
              </a:cxn>
              <a:cxn ang="0">
                <a:pos x="420" y="3"/>
              </a:cxn>
              <a:cxn ang="0">
                <a:pos x="402" y="5"/>
              </a:cxn>
              <a:cxn ang="0">
                <a:pos x="385" y="5"/>
              </a:cxn>
              <a:cxn ang="0">
                <a:pos x="367" y="7"/>
              </a:cxn>
              <a:cxn ang="0">
                <a:pos x="350" y="8"/>
              </a:cxn>
              <a:cxn ang="0">
                <a:pos x="341" y="12"/>
              </a:cxn>
              <a:cxn ang="0">
                <a:pos x="323" y="12"/>
              </a:cxn>
              <a:cxn ang="0">
                <a:pos x="315" y="15"/>
              </a:cxn>
              <a:cxn ang="0">
                <a:pos x="297" y="17"/>
              </a:cxn>
              <a:cxn ang="0">
                <a:pos x="288" y="20"/>
              </a:cxn>
              <a:cxn ang="0">
                <a:pos x="271" y="22"/>
              </a:cxn>
              <a:cxn ang="0">
                <a:pos x="262" y="25"/>
              </a:cxn>
              <a:cxn ang="0">
                <a:pos x="254" y="29"/>
              </a:cxn>
              <a:cxn ang="0">
                <a:pos x="245" y="32"/>
              </a:cxn>
              <a:cxn ang="0">
                <a:pos x="227" y="34"/>
              </a:cxn>
              <a:cxn ang="0">
                <a:pos x="219" y="37"/>
              </a:cxn>
              <a:cxn ang="0">
                <a:pos x="210" y="40"/>
              </a:cxn>
              <a:cxn ang="0">
                <a:pos x="192" y="42"/>
              </a:cxn>
              <a:cxn ang="0">
                <a:pos x="184" y="46"/>
              </a:cxn>
              <a:cxn ang="0">
                <a:pos x="166" y="47"/>
              </a:cxn>
              <a:cxn ang="0">
                <a:pos x="166" y="51"/>
              </a:cxn>
              <a:cxn ang="0">
                <a:pos x="149" y="52"/>
              </a:cxn>
              <a:cxn ang="0">
                <a:pos x="140" y="56"/>
              </a:cxn>
              <a:cxn ang="0">
                <a:pos x="122" y="57"/>
              </a:cxn>
              <a:cxn ang="0">
                <a:pos x="105" y="59"/>
              </a:cxn>
              <a:cxn ang="0">
                <a:pos x="87" y="59"/>
              </a:cxn>
              <a:cxn ang="0">
                <a:pos x="70" y="59"/>
              </a:cxn>
              <a:cxn ang="0">
                <a:pos x="52" y="59"/>
              </a:cxn>
              <a:cxn ang="0">
                <a:pos x="35" y="59"/>
              </a:cxn>
              <a:cxn ang="0">
                <a:pos x="17" y="59"/>
              </a:cxn>
              <a:cxn ang="0">
                <a:pos x="0" y="57"/>
              </a:cxn>
            </a:cxnLst>
            <a:rect l="0" t="0" r="r" b="b"/>
            <a:pathLst>
              <a:path w="508" h="60">
                <a:moveTo>
                  <a:pt x="481" y="0"/>
                </a:moveTo>
                <a:lnTo>
                  <a:pt x="507" y="2"/>
                </a:lnTo>
                <a:lnTo>
                  <a:pt x="490" y="2"/>
                </a:lnTo>
                <a:lnTo>
                  <a:pt x="472" y="2"/>
                </a:lnTo>
                <a:lnTo>
                  <a:pt x="455" y="2"/>
                </a:lnTo>
                <a:lnTo>
                  <a:pt x="437" y="3"/>
                </a:lnTo>
                <a:lnTo>
                  <a:pt x="420" y="3"/>
                </a:lnTo>
                <a:lnTo>
                  <a:pt x="402" y="5"/>
                </a:lnTo>
                <a:lnTo>
                  <a:pt x="385" y="5"/>
                </a:lnTo>
                <a:lnTo>
                  <a:pt x="367" y="7"/>
                </a:lnTo>
                <a:lnTo>
                  <a:pt x="350" y="8"/>
                </a:lnTo>
                <a:lnTo>
                  <a:pt x="341" y="12"/>
                </a:lnTo>
                <a:lnTo>
                  <a:pt x="323" y="12"/>
                </a:lnTo>
                <a:lnTo>
                  <a:pt x="315" y="15"/>
                </a:lnTo>
                <a:lnTo>
                  <a:pt x="297" y="17"/>
                </a:lnTo>
                <a:lnTo>
                  <a:pt x="288" y="20"/>
                </a:lnTo>
                <a:lnTo>
                  <a:pt x="271" y="22"/>
                </a:lnTo>
                <a:lnTo>
                  <a:pt x="262" y="25"/>
                </a:lnTo>
                <a:lnTo>
                  <a:pt x="254" y="29"/>
                </a:lnTo>
                <a:lnTo>
                  <a:pt x="245" y="32"/>
                </a:lnTo>
                <a:lnTo>
                  <a:pt x="227" y="34"/>
                </a:lnTo>
                <a:lnTo>
                  <a:pt x="219" y="37"/>
                </a:lnTo>
                <a:lnTo>
                  <a:pt x="210" y="40"/>
                </a:lnTo>
                <a:lnTo>
                  <a:pt x="192" y="42"/>
                </a:lnTo>
                <a:lnTo>
                  <a:pt x="184" y="46"/>
                </a:lnTo>
                <a:lnTo>
                  <a:pt x="166" y="47"/>
                </a:lnTo>
                <a:lnTo>
                  <a:pt x="166" y="51"/>
                </a:lnTo>
                <a:lnTo>
                  <a:pt x="149" y="52"/>
                </a:lnTo>
                <a:lnTo>
                  <a:pt x="140" y="56"/>
                </a:lnTo>
                <a:lnTo>
                  <a:pt x="122" y="57"/>
                </a:lnTo>
                <a:lnTo>
                  <a:pt x="105" y="59"/>
                </a:lnTo>
                <a:lnTo>
                  <a:pt x="87" y="59"/>
                </a:lnTo>
                <a:lnTo>
                  <a:pt x="70" y="59"/>
                </a:lnTo>
                <a:lnTo>
                  <a:pt x="52" y="59"/>
                </a:lnTo>
                <a:lnTo>
                  <a:pt x="35" y="59"/>
                </a:lnTo>
                <a:lnTo>
                  <a:pt x="17" y="59"/>
                </a:lnTo>
                <a:lnTo>
                  <a:pt x="0" y="57"/>
                </a:lnTo>
              </a:path>
            </a:pathLst>
          </a:custGeom>
          <a:noFill/>
          <a:ln w="762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" name="Line 48">
            <a:extLst>
              <a:ext uri="{FF2B5EF4-FFF2-40B4-BE49-F238E27FC236}">
                <a16:creationId xmlns:a16="http://schemas.microsoft.com/office/drawing/2014/main" id="{99BC88E3-0E89-074A-B4D9-646D63439604}"/>
              </a:ext>
            </a:extLst>
          </p:cNvPr>
          <p:cNvSpPr>
            <a:spLocks noChangeShapeType="1"/>
          </p:cNvSpPr>
          <p:nvPr/>
        </p:nvSpPr>
        <p:spPr bwMode="auto">
          <a:xfrm>
            <a:off x="8534270" y="5321301"/>
            <a:ext cx="0" cy="1349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56">
            <a:extLst>
              <a:ext uri="{FF2B5EF4-FFF2-40B4-BE49-F238E27FC236}">
                <a16:creationId xmlns:a16="http://schemas.microsoft.com/office/drawing/2014/main" id="{E2EBE8D3-BEEF-DA48-B369-865B73FDE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5709" y="6089651"/>
            <a:ext cx="122469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2000" dirty="0">
                <a:latin typeface="Helvetica" pitchFamily="2" charset="0"/>
              </a:rPr>
              <a:t>Leaching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FF3B0DE-84A5-994A-AFB1-8B0818A7D724}"/>
              </a:ext>
            </a:extLst>
          </p:cNvPr>
          <p:cNvGrpSpPr/>
          <p:nvPr/>
        </p:nvGrpSpPr>
        <p:grpSpPr>
          <a:xfrm>
            <a:off x="6768417" y="1277131"/>
            <a:ext cx="1956168" cy="2919842"/>
            <a:chOff x="5545181" y="451822"/>
            <a:chExt cx="2229267" cy="3759817"/>
          </a:xfrm>
        </p:grpSpPr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61C536A5-B0F8-D74E-B8D3-8BB82B15B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5206" y="3376614"/>
              <a:ext cx="571500" cy="835025"/>
              <a:chOff x="582" y="1785"/>
              <a:chExt cx="360" cy="526"/>
            </a:xfrm>
          </p:grpSpPr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38DDBB34-57DF-3949-8C63-3FA9F9C8D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" y="1785"/>
                <a:ext cx="117" cy="526"/>
              </a:xfrm>
              <a:custGeom>
                <a:avLst/>
                <a:gdLst/>
                <a:ahLst/>
                <a:cxnLst>
                  <a:cxn ang="0">
                    <a:pos x="91" y="14"/>
                  </a:cxn>
                  <a:cxn ang="0">
                    <a:pos x="67" y="0"/>
                  </a:cxn>
                  <a:cxn ang="0">
                    <a:pos x="67" y="17"/>
                  </a:cxn>
                  <a:cxn ang="0">
                    <a:pos x="67" y="34"/>
                  </a:cxn>
                  <a:cxn ang="0">
                    <a:pos x="67" y="52"/>
                  </a:cxn>
                  <a:cxn ang="0">
                    <a:pos x="77" y="68"/>
                  </a:cxn>
                  <a:cxn ang="0">
                    <a:pos x="88" y="86"/>
                  </a:cxn>
                  <a:cxn ang="0">
                    <a:pos x="88" y="103"/>
                  </a:cxn>
                  <a:cxn ang="0">
                    <a:pos x="88" y="120"/>
                  </a:cxn>
                  <a:cxn ang="0">
                    <a:pos x="88" y="138"/>
                  </a:cxn>
                  <a:cxn ang="0">
                    <a:pos x="88" y="155"/>
                  </a:cxn>
                  <a:cxn ang="0">
                    <a:pos x="88" y="172"/>
                  </a:cxn>
                  <a:cxn ang="0">
                    <a:pos x="77" y="189"/>
                  </a:cxn>
                  <a:cxn ang="0">
                    <a:pos x="67" y="206"/>
                  </a:cxn>
                  <a:cxn ang="0">
                    <a:pos x="49" y="224"/>
                  </a:cxn>
                  <a:cxn ang="0">
                    <a:pos x="19" y="241"/>
                  </a:cxn>
                  <a:cxn ang="0">
                    <a:pos x="9" y="258"/>
                  </a:cxn>
                  <a:cxn ang="0">
                    <a:pos x="0" y="276"/>
                  </a:cxn>
                  <a:cxn ang="0">
                    <a:pos x="0" y="293"/>
                  </a:cxn>
                  <a:cxn ang="0">
                    <a:pos x="9" y="319"/>
                  </a:cxn>
                  <a:cxn ang="0">
                    <a:pos x="28" y="327"/>
                  </a:cxn>
                  <a:cxn ang="0">
                    <a:pos x="28" y="344"/>
                  </a:cxn>
                  <a:cxn ang="0">
                    <a:pos x="39" y="362"/>
                  </a:cxn>
                  <a:cxn ang="0">
                    <a:pos x="77" y="387"/>
                  </a:cxn>
                  <a:cxn ang="0">
                    <a:pos x="97" y="405"/>
                  </a:cxn>
                  <a:cxn ang="0">
                    <a:pos x="116" y="422"/>
                  </a:cxn>
                  <a:cxn ang="0">
                    <a:pos x="116" y="440"/>
                  </a:cxn>
                  <a:cxn ang="0">
                    <a:pos x="107" y="457"/>
                  </a:cxn>
                  <a:cxn ang="0">
                    <a:pos x="97" y="473"/>
                  </a:cxn>
                  <a:cxn ang="0">
                    <a:pos x="97" y="491"/>
                  </a:cxn>
                  <a:cxn ang="0">
                    <a:pos x="77" y="508"/>
                  </a:cxn>
                  <a:cxn ang="0">
                    <a:pos x="67" y="525"/>
                  </a:cxn>
                </a:cxnLst>
                <a:rect l="0" t="0" r="r" b="b"/>
                <a:pathLst>
                  <a:path w="117" h="526">
                    <a:moveTo>
                      <a:pt x="91" y="14"/>
                    </a:moveTo>
                    <a:lnTo>
                      <a:pt x="67" y="0"/>
                    </a:lnTo>
                    <a:lnTo>
                      <a:pt x="67" y="17"/>
                    </a:lnTo>
                    <a:lnTo>
                      <a:pt x="67" y="34"/>
                    </a:lnTo>
                    <a:lnTo>
                      <a:pt x="67" y="52"/>
                    </a:lnTo>
                    <a:lnTo>
                      <a:pt x="77" y="68"/>
                    </a:lnTo>
                    <a:lnTo>
                      <a:pt x="88" y="86"/>
                    </a:lnTo>
                    <a:lnTo>
                      <a:pt x="88" y="103"/>
                    </a:lnTo>
                    <a:lnTo>
                      <a:pt x="88" y="120"/>
                    </a:lnTo>
                    <a:lnTo>
                      <a:pt x="88" y="138"/>
                    </a:lnTo>
                    <a:lnTo>
                      <a:pt x="88" y="155"/>
                    </a:lnTo>
                    <a:lnTo>
                      <a:pt x="88" y="172"/>
                    </a:lnTo>
                    <a:lnTo>
                      <a:pt x="77" y="189"/>
                    </a:lnTo>
                    <a:lnTo>
                      <a:pt x="67" y="206"/>
                    </a:lnTo>
                    <a:lnTo>
                      <a:pt x="49" y="224"/>
                    </a:lnTo>
                    <a:lnTo>
                      <a:pt x="19" y="241"/>
                    </a:lnTo>
                    <a:lnTo>
                      <a:pt x="9" y="258"/>
                    </a:lnTo>
                    <a:lnTo>
                      <a:pt x="0" y="276"/>
                    </a:lnTo>
                    <a:lnTo>
                      <a:pt x="0" y="293"/>
                    </a:lnTo>
                    <a:lnTo>
                      <a:pt x="9" y="319"/>
                    </a:lnTo>
                    <a:lnTo>
                      <a:pt x="28" y="327"/>
                    </a:lnTo>
                    <a:lnTo>
                      <a:pt x="28" y="344"/>
                    </a:lnTo>
                    <a:lnTo>
                      <a:pt x="39" y="362"/>
                    </a:lnTo>
                    <a:lnTo>
                      <a:pt x="77" y="387"/>
                    </a:lnTo>
                    <a:lnTo>
                      <a:pt x="97" y="405"/>
                    </a:lnTo>
                    <a:lnTo>
                      <a:pt x="116" y="422"/>
                    </a:lnTo>
                    <a:lnTo>
                      <a:pt x="116" y="440"/>
                    </a:lnTo>
                    <a:lnTo>
                      <a:pt x="107" y="457"/>
                    </a:lnTo>
                    <a:lnTo>
                      <a:pt x="97" y="473"/>
                    </a:lnTo>
                    <a:lnTo>
                      <a:pt x="97" y="491"/>
                    </a:lnTo>
                    <a:lnTo>
                      <a:pt x="77" y="508"/>
                    </a:lnTo>
                    <a:lnTo>
                      <a:pt x="67" y="525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5309A517-5E37-A646-889C-B4C7E3E4C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979"/>
                <a:ext cx="186" cy="161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1"/>
                  </a:cxn>
                  <a:cxn ang="0">
                    <a:pos x="20" y="30"/>
                  </a:cxn>
                  <a:cxn ang="0">
                    <a:pos x="30" y="47"/>
                  </a:cxn>
                  <a:cxn ang="0">
                    <a:pos x="49" y="56"/>
                  </a:cxn>
                  <a:cxn ang="0">
                    <a:pos x="68" y="73"/>
                  </a:cxn>
                  <a:cxn ang="0">
                    <a:pos x="78" y="90"/>
                  </a:cxn>
                  <a:cxn ang="0">
                    <a:pos x="88" y="107"/>
                  </a:cxn>
                  <a:cxn ang="0">
                    <a:pos x="107" y="117"/>
                  </a:cxn>
                  <a:cxn ang="0">
                    <a:pos x="127" y="125"/>
                  </a:cxn>
                  <a:cxn ang="0">
                    <a:pos x="146" y="134"/>
                  </a:cxn>
                  <a:cxn ang="0">
                    <a:pos x="165" y="151"/>
                  </a:cxn>
                  <a:cxn ang="0">
                    <a:pos x="185" y="160"/>
                  </a:cxn>
                </a:cxnLst>
                <a:rect l="0" t="0" r="r" b="b"/>
                <a:pathLst>
                  <a:path w="186" h="161">
                    <a:moveTo>
                      <a:pt x="23" y="0"/>
                    </a:moveTo>
                    <a:lnTo>
                      <a:pt x="0" y="21"/>
                    </a:lnTo>
                    <a:lnTo>
                      <a:pt x="20" y="30"/>
                    </a:lnTo>
                    <a:lnTo>
                      <a:pt x="30" y="47"/>
                    </a:lnTo>
                    <a:lnTo>
                      <a:pt x="49" y="56"/>
                    </a:lnTo>
                    <a:lnTo>
                      <a:pt x="68" y="73"/>
                    </a:lnTo>
                    <a:lnTo>
                      <a:pt x="78" y="90"/>
                    </a:lnTo>
                    <a:lnTo>
                      <a:pt x="88" y="107"/>
                    </a:lnTo>
                    <a:lnTo>
                      <a:pt x="107" y="117"/>
                    </a:lnTo>
                    <a:lnTo>
                      <a:pt x="127" y="125"/>
                    </a:lnTo>
                    <a:lnTo>
                      <a:pt x="146" y="134"/>
                    </a:lnTo>
                    <a:lnTo>
                      <a:pt x="165" y="151"/>
                    </a:lnTo>
                    <a:lnTo>
                      <a:pt x="185" y="16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8F7A61DC-6D40-5848-A2EA-22137F9CF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" y="1880"/>
                <a:ext cx="198" cy="147"/>
              </a:xfrm>
              <a:custGeom>
                <a:avLst/>
                <a:gdLst/>
                <a:ahLst/>
                <a:cxnLst>
                  <a:cxn ang="0">
                    <a:pos x="197" y="9"/>
                  </a:cxn>
                  <a:cxn ang="0">
                    <a:pos x="174" y="0"/>
                  </a:cxn>
                  <a:cxn ang="0">
                    <a:pos x="135" y="25"/>
                  </a:cxn>
                  <a:cxn ang="0">
                    <a:pos x="106" y="43"/>
                  </a:cxn>
                  <a:cxn ang="0">
                    <a:pos x="86" y="43"/>
                  </a:cxn>
                  <a:cxn ang="0">
                    <a:pos x="77" y="60"/>
                  </a:cxn>
                  <a:cxn ang="0">
                    <a:pos x="67" y="77"/>
                  </a:cxn>
                  <a:cxn ang="0">
                    <a:pos x="58" y="95"/>
                  </a:cxn>
                  <a:cxn ang="0">
                    <a:pos x="28" y="103"/>
                  </a:cxn>
                  <a:cxn ang="0">
                    <a:pos x="19" y="120"/>
                  </a:cxn>
                  <a:cxn ang="0">
                    <a:pos x="0" y="129"/>
                  </a:cxn>
                  <a:cxn ang="0">
                    <a:pos x="0" y="146"/>
                  </a:cxn>
                </a:cxnLst>
                <a:rect l="0" t="0" r="r" b="b"/>
                <a:pathLst>
                  <a:path w="198" h="147">
                    <a:moveTo>
                      <a:pt x="197" y="9"/>
                    </a:moveTo>
                    <a:lnTo>
                      <a:pt x="174" y="0"/>
                    </a:lnTo>
                    <a:lnTo>
                      <a:pt x="135" y="25"/>
                    </a:lnTo>
                    <a:lnTo>
                      <a:pt x="106" y="43"/>
                    </a:lnTo>
                    <a:lnTo>
                      <a:pt x="86" y="43"/>
                    </a:lnTo>
                    <a:lnTo>
                      <a:pt x="77" y="60"/>
                    </a:lnTo>
                    <a:lnTo>
                      <a:pt x="67" y="77"/>
                    </a:lnTo>
                    <a:lnTo>
                      <a:pt x="58" y="95"/>
                    </a:lnTo>
                    <a:lnTo>
                      <a:pt x="28" y="103"/>
                    </a:lnTo>
                    <a:lnTo>
                      <a:pt x="19" y="120"/>
                    </a:lnTo>
                    <a:lnTo>
                      <a:pt x="0" y="129"/>
                    </a:lnTo>
                    <a:lnTo>
                      <a:pt x="0" y="146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9FC0582-04DA-1E49-8CD9-11BB0977C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" y="2052"/>
                <a:ext cx="102" cy="18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3" y="9"/>
                  </a:cxn>
                  <a:cxn ang="0">
                    <a:pos x="42" y="9"/>
                  </a:cxn>
                  <a:cxn ang="0">
                    <a:pos x="62" y="9"/>
                  </a:cxn>
                  <a:cxn ang="0">
                    <a:pos x="81" y="9"/>
                  </a:cxn>
                  <a:cxn ang="0">
                    <a:pos x="101" y="0"/>
                  </a:cxn>
                </a:cxnLst>
                <a:rect l="0" t="0" r="r" b="b"/>
                <a:pathLst>
                  <a:path w="102" h="18">
                    <a:moveTo>
                      <a:pt x="0" y="17"/>
                    </a:moveTo>
                    <a:lnTo>
                      <a:pt x="23" y="9"/>
                    </a:lnTo>
                    <a:lnTo>
                      <a:pt x="42" y="9"/>
                    </a:lnTo>
                    <a:lnTo>
                      <a:pt x="62" y="9"/>
                    </a:lnTo>
                    <a:lnTo>
                      <a:pt x="81" y="9"/>
                    </a:lnTo>
                    <a:lnTo>
                      <a:pt x="101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7A4EF6A0-BD37-9543-9631-6BAF655C1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2159"/>
                <a:ext cx="50" cy="58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8" y="23"/>
                  </a:cxn>
                  <a:cxn ang="0">
                    <a:pos x="28" y="31"/>
                  </a:cxn>
                  <a:cxn ang="0">
                    <a:pos x="19" y="48"/>
                  </a:cxn>
                  <a:cxn ang="0">
                    <a:pos x="0" y="57"/>
                  </a:cxn>
                </a:cxnLst>
                <a:rect l="0" t="0" r="r" b="b"/>
                <a:pathLst>
                  <a:path w="50" h="58">
                    <a:moveTo>
                      <a:pt x="49" y="0"/>
                    </a:moveTo>
                    <a:lnTo>
                      <a:pt x="48" y="23"/>
                    </a:lnTo>
                    <a:lnTo>
                      <a:pt x="28" y="31"/>
                    </a:lnTo>
                    <a:lnTo>
                      <a:pt x="19" y="48"/>
                    </a:lnTo>
                    <a:lnTo>
                      <a:pt x="0" y="5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6047E9BB-061F-3B42-81B2-5883DE61C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" y="1914"/>
                <a:ext cx="88" cy="62"/>
              </a:xfrm>
              <a:custGeom>
                <a:avLst/>
                <a:gdLst/>
                <a:ahLst/>
                <a:cxnLst>
                  <a:cxn ang="0">
                    <a:pos x="3" y="21"/>
                  </a:cxn>
                  <a:cxn ang="0">
                    <a:pos x="0" y="0"/>
                  </a:cxn>
                  <a:cxn ang="0">
                    <a:pos x="10" y="18"/>
                  </a:cxn>
                  <a:cxn ang="0">
                    <a:pos x="29" y="18"/>
                  </a:cxn>
                  <a:cxn ang="0">
                    <a:pos x="38" y="35"/>
                  </a:cxn>
                  <a:cxn ang="0">
                    <a:pos x="58" y="35"/>
                  </a:cxn>
                  <a:cxn ang="0">
                    <a:pos x="68" y="53"/>
                  </a:cxn>
                  <a:cxn ang="0">
                    <a:pos x="87" y="61"/>
                  </a:cxn>
                </a:cxnLst>
                <a:rect l="0" t="0" r="r" b="b"/>
                <a:pathLst>
                  <a:path w="88" h="62">
                    <a:moveTo>
                      <a:pt x="3" y="21"/>
                    </a:moveTo>
                    <a:lnTo>
                      <a:pt x="0" y="0"/>
                    </a:lnTo>
                    <a:lnTo>
                      <a:pt x="10" y="18"/>
                    </a:lnTo>
                    <a:lnTo>
                      <a:pt x="29" y="18"/>
                    </a:lnTo>
                    <a:lnTo>
                      <a:pt x="38" y="35"/>
                    </a:lnTo>
                    <a:lnTo>
                      <a:pt x="58" y="35"/>
                    </a:lnTo>
                    <a:lnTo>
                      <a:pt x="68" y="53"/>
                    </a:lnTo>
                    <a:lnTo>
                      <a:pt x="87" y="61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9CBB6B-FCA6-0044-95B9-98EF20A8BFF6}"/>
                </a:ext>
              </a:extLst>
            </p:cNvPr>
            <p:cNvGrpSpPr/>
            <p:nvPr/>
          </p:nvGrpSpPr>
          <p:grpSpPr>
            <a:xfrm>
              <a:off x="5545181" y="451822"/>
              <a:ext cx="2229267" cy="3645517"/>
              <a:chOff x="5545183" y="451822"/>
              <a:chExt cx="2229267" cy="3645517"/>
            </a:xfrm>
          </p:grpSpPr>
          <p:grpSp>
            <p:nvGrpSpPr>
              <p:cNvPr id="26" name="Group 58">
                <a:extLst>
                  <a:ext uri="{FF2B5EF4-FFF2-40B4-BE49-F238E27FC236}">
                    <a16:creationId xmlns:a16="http://schemas.microsoft.com/office/drawing/2014/main" id="{227CB37A-867F-DF43-91B9-59CBB2E1A2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8194" y="666750"/>
                <a:ext cx="1231900" cy="3390900"/>
                <a:chOff x="4919" y="0"/>
                <a:chExt cx="1196" cy="3084"/>
              </a:xfrm>
            </p:grpSpPr>
            <p:pic>
              <p:nvPicPr>
                <p:cNvPr id="60" name="Picture 59" descr="tree_spruce-f">
                  <a:extLst>
                    <a:ext uri="{FF2B5EF4-FFF2-40B4-BE49-F238E27FC236}">
                      <a16:creationId xmlns:a16="http://schemas.microsoft.com/office/drawing/2014/main" id="{FCE592F2-1E6E-D44E-A7C1-FB10A25F17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919" y="0"/>
                  <a:ext cx="1196" cy="26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88B2F93-E791-4A49-83AF-E3DBB5B6CD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70" y="2558"/>
                  <a:ext cx="360" cy="526"/>
                  <a:chOff x="582" y="1785"/>
                  <a:chExt cx="360" cy="526"/>
                </a:xfrm>
              </p:grpSpPr>
              <p:sp>
                <p:nvSpPr>
                  <p:cNvPr id="69" name="Freeform 61">
                    <a:extLst>
                      <a:ext uri="{FF2B5EF4-FFF2-40B4-BE49-F238E27FC236}">
                        <a16:creationId xmlns:a16="http://schemas.microsoft.com/office/drawing/2014/main" id="{A7FA35B9-5C94-3040-8F33-8D2A9EB45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1785"/>
                    <a:ext cx="117" cy="526"/>
                  </a:xfrm>
                  <a:custGeom>
                    <a:avLst/>
                    <a:gdLst/>
                    <a:ahLst/>
                    <a:cxnLst>
                      <a:cxn ang="0">
                        <a:pos x="91" y="14"/>
                      </a:cxn>
                      <a:cxn ang="0">
                        <a:pos x="67" y="0"/>
                      </a:cxn>
                      <a:cxn ang="0">
                        <a:pos x="67" y="17"/>
                      </a:cxn>
                      <a:cxn ang="0">
                        <a:pos x="67" y="34"/>
                      </a:cxn>
                      <a:cxn ang="0">
                        <a:pos x="67" y="52"/>
                      </a:cxn>
                      <a:cxn ang="0">
                        <a:pos x="77" y="68"/>
                      </a:cxn>
                      <a:cxn ang="0">
                        <a:pos x="88" y="86"/>
                      </a:cxn>
                      <a:cxn ang="0">
                        <a:pos x="88" y="103"/>
                      </a:cxn>
                      <a:cxn ang="0">
                        <a:pos x="88" y="120"/>
                      </a:cxn>
                      <a:cxn ang="0">
                        <a:pos x="88" y="138"/>
                      </a:cxn>
                      <a:cxn ang="0">
                        <a:pos x="88" y="155"/>
                      </a:cxn>
                      <a:cxn ang="0">
                        <a:pos x="88" y="172"/>
                      </a:cxn>
                      <a:cxn ang="0">
                        <a:pos x="77" y="189"/>
                      </a:cxn>
                      <a:cxn ang="0">
                        <a:pos x="67" y="206"/>
                      </a:cxn>
                      <a:cxn ang="0">
                        <a:pos x="49" y="224"/>
                      </a:cxn>
                      <a:cxn ang="0">
                        <a:pos x="19" y="241"/>
                      </a:cxn>
                      <a:cxn ang="0">
                        <a:pos x="9" y="258"/>
                      </a:cxn>
                      <a:cxn ang="0">
                        <a:pos x="0" y="276"/>
                      </a:cxn>
                      <a:cxn ang="0">
                        <a:pos x="0" y="293"/>
                      </a:cxn>
                      <a:cxn ang="0">
                        <a:pos x="9" y="319"/>
                      </a:cxn>
                      <a:cxn ang="0">
                        <a:pos x="28" y="327"/>
                      </a:cxn>
                      <a:cxn ang="0">
                        <a:pos x="28" y="344"/>
                      </a:cxn>
                      <a:cxn ang="0">
                        <a:pos x="39" y="362"/>
                      </a:cxn>
                      <a:cxn ang="0">
                        <a:pos x="77" y="387"/>
                      </a:cxn>
                      <a:cxn ang="0">
                        <a:pos x="97" y="405"/>
                      </a:cxn>
                      <a:cxn ang="0">
                        <a:pos x="116" y="422"/>
                      </a:cxn>
                      <a:cxn ang="0">
                        <a:pos x="116" y="440"/>
                      </a:cxn>
                      <a:cxn ang="0">
                        <a:pos x="107" y="457"/>
                      </a:cxn>
                      <a:cxn ang="0">
                        <a:pos x="97" y="473"/>
                      </a:cxn>
                      <a:cxn ang="0">
                        <a:pos x="97" y="491"/>
                      </a:cxn>
                      <a:cxn ang="0">
                        <a:pos x="77" y="508"/>
                      </a:cxn>
                      <a:cxn ang="0">
                        <a:pos x="67" y="525"/>
                      </a:cxn>
                    </a:cxnLst>
                    <a:rect l="0" t="0" r="r" b="b"/>
                    <a:pathLst>
                      <a:path w="117" h="526">
                        <a:moveTo>
                          <a:pt x="91" y="14"/>
                        </a:moveTo>
                        <a:lnTo>
                          <a:pt x="67" y="0"/>
                        </a:lnTo>
                        <a:lnTo>
                          <a:pt x="67" y="17"/>
                        </a:lnTo>
                        <a:lnTo>
                          <a:pt x="67" y="34"/>
                        </a:lnTo>
                        <a:lnTo>
                          <a:pt x="67" y="52"/>
                        </a:lnTo>
                        <a:lnTo>
                          <a:pt x="77" y="68"/>
                        </a:lnTo>
                        <a:lnTo>
                          <a:pt x="88" y="86"/>
                        </a:lnTo>
                        <a:lnTo>
                          <a:pt x="88" y="103"/>
                        </a:lnTo>
                        <a:lnTo>
                          <a:pt x="88" y="120"/>
                        </a:lnTo>
                        <a:lnTo>
                          <a:pt x="88" y="138"/>
                        </a:lnTo>
                        <a:lnTo>
                          <a:pt x="88" y="155"/>
                        </a:lnTo>
                        <a:lnTo>
                          <a:pt x="88" y="172"/>
                        </a:lnTo>
                        <a:lnTo>
                          <a:pt x="77" y="189"/>
                        </a:lnTo>
                        <a:lnTo>
                          <a:pt x="67" y="206"/>
                        </a:lnTo>
                        <a:lnTo>
                          <a:pt x="49" y="224"/>
                        </a:lnTo>
                        <a:lnTo>
                          <a:pt x="19" y="241"/>
                        </a:lnTo>
                        <a:lnTo>
                          <a:pt x="9" y="258"/>
                        </a:lnTo>
                        <a:lnTo>
                          <a:pt x="0" y="276"/>
                        </a:lnTo>
                        <a:lnTo>
                          <a:pt x="0" y="293"/>
                        </a:lnTo>
                        <a:lnTo>
                          <a:pt x="9" y="319"/>
                        </a:lnTo>
                        <a:lnTo>
                          <a:pt x="28" y="327"/>
                        </a:lnTo>
                        <a:lnTo>
                          <a:pt x="28" y="344"/>
                        </a:lnTo>
                        <a:lnTo>
                          <a:pt x="39" y="362"/>
                        </a:lnTo>
                        <a:lnTo>
                          <a:pt x="77" y="387"/>
                        </a:lnTo>
                        <a:lnTo>
                          <a:pt x="97" y="405"/>
                        </a:lnTo>
                        <a:lnTo>
                          <a:pt x="116" y="422"/>
                        </a:lnTo>
                        <a:lnTo>
                          <a:pt x="116" y="440"/>
                        </a:lnTo>
                        <a:lnTo>
                          <a:pt x="107" y="457"/>
                        </a:lnTo>
                        <a:lnTo>
                          <a:pt x="97" y="473"/>
                        </a:lnTo>
                        <a:lnTo>
                          <a:pt x="97" y="491"/>
                        </a:lnTo>
                        <a:lnTo>
                          <a:pt x="77" y="508"/>
                        </a:lnTo>
                        <a:lnTo>
                          <a:pt x="67" y="525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Freeform 62">
                    <a:extLst>
                      <a:ext uri="{FF2B5EF4-FFF2-40B4-BE49-F238E27FC236}">
                        <a16:creationId xmlns:a16="http://schemas.microsoft.com/office/drawing/2014/main" id="{69C607C1-4434-4F4E-BC59-961B0B53BB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6" y="1979"/>
                    <a:ext cx="186" cy="161"/>
                  </a:xfrm>
                  <a:custGeom>
                    <a:avLst/>
                    <a:gdLst/>
                    <a:ahLst/>
                    <a:cxnLst>
                      <a:cxn ang="0">
                        <a:pos x="23" y="0"/>
                      </a:cxn>
                      <a:cxn ang="0">
                        <a:pos x="0" y="21"/>
                      </a:cxn>
                      <a:cxn ang="0">
                        <a:pos x="20" y="30"/>
                      </a:cxn>
                      <a:cxn ang="0">
                        <a:pos x="30" y="47"/>
                      </a:cxn>
                      <a:cxn ang="0">
                        <a:pos x="49" y="56"/>
                      </a:cxn>
                      <a:cxn ang="0">
                        <a:pos x="68" y="73"/>
                      </a:cxn>
                      <a:cxn ang="0">
                        <a:pos x="78" y="90"/>
                      </a:cxn>
                      <a:cxn ang="0">
                        <a:pos x="88" y="107"/>
                      </a:cxn>
                      <a:cxn ang="0">
                        <a:pos x="107" y="117"/>
                      </a:cxn>
                      <a:cxn ang="0">
                        <a:pos x="127" y="125"/>
                      </a:cxn>
                      <a:cxn ang="0">
                        <a:pos x="146" y="134"/>
                      </a:cxn>
                      <a:cxn ang="0">
                        <a:pos x="165" y="151"/>
                      </a:cxn>
                      <a:cxn ang="0">
                        <a:pos x="185" y="160"/>
                      </a:cxn>
                    </a:cxnLst>
                    <a:rect l="0" t="0" r="r" b="b"/>
                    <a:pathLst>
                      <a:path w="186" h="161">
                        <a:moveTo>
                          <a:pt x="23" y="0"/>
                        </a:moveTo>
                        <a:lnTo>
                          <a:pt x="0" y="21"/>
                        </a:lnTo>
                        <a:lnTo>
                          <a:pt x="20" y="30"/>
                        </a:lnTo>
                        <a:lnTo>
                          <a:pt x="30" y="47"/>
                        </a:lnTo>
                        <a:lnTo>
                          <a:pt x="49" y="56"/>
                        </a:lnTo>
                        <a:lnTo>
                          <a:pt x="68" y="73"/>
                        </a:lnTo>
                        <a:lnTo>
                          <a:pt x="78" y="90"/>
                        </a:lnTo>
                        <a:lnTo>
                          <a:pt x="88" y="107"/>
                        </a:lnTo>
                        <a:lnTo>
                          <a:pt x="107" y="117"/>
                        </a:lnTo>
                        <a:lnTo>
                          <a:pt x="127" y="125"/>
                        </a:lnTo>
                        <a:lnTo>
                          <a:pt x="146" y="134"/>
                        </a:lnTo>
                        <a:lnTo>
                          <a:pt x="165" y="151"/>
                        </a:lnTo>
                        <a:lnTo>
                          <a:pt x="185" y="160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63">
                    <a:extLst>
                      <a:ext uri="{FF2B5EF4-FFF2-40B4-BE49-F238E27FC236}">
                        <a16:creationId xmlns:a16="http://schemas.microsoft.com/office/drawing/2014/main" id="{D63D95A0-FF18-EB40-8516-FDF37E521F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" y="1880"/>
                    <a:ext cx="198" cy="147"/>
                  </a:xfrm>
                  <a:custGeom>
                    <a:avLst/>
                    <a:gdLst/>
                    <a:ahLst/>
                    <a:cxnLst>
                      <a:cxn ang="0">
                        <a:pos x="197" y="9"/>
                      </a:cxn>
                      <a:cxn ang="0">
                        <a:pos x="174" y="0"/>
                      </a:cxn>
                      <a:cxn ang="0">
                        <a:pos x="135" y="25"/>
                      </a:cxn>
                      <a:cxn ang="0">
                        <a:pos x="106" y="43"/>
                      </a:cxn>
                      <a:cxn ang="0">
                        <a:pos x="86" y="43"/>
                      </a:cxn>
                      <a:cxn ang="0">
                        <a:pos x="77" y="60"/>
                      </a:cxn>
                      <a:cxn ang="0">
                        <a:pos x="67" y="77"/>
                      </a:cxn>
                      <a:cxn ang="0">
                        <a:pos x="58" y="95"/>
                      </a:cxn>
                      <a:cxn ang="0">
                        <a:pos x="28" y="103"/>
                      </a:cxn>
                      <a:cxn ang="0">
                        <a:pos x="19" y="120"/>
                      </a:cxn>
                      <a:cxn ang="0">
                        <a:pos x="0" y="129"/>
                      </a:cxn>
                      <a:cxn ang="0">
                        <a:pos x="0" y="146"/>
                      </a:cxn>
                    </a:cxnLst>
                    <a:rect l="0" t="0" r="r" b="b"/>
                    <a:pathLst>
                      <a:path w="198" h="147">
                        <a:moveTo>
                          <a:pt x="197" y="9"/>
                        </a:moveTo>
                        <a:lnTo>
                          <a:pt x="174" y="0"/>
                        </a:lnTo>
                        <a:lnTo>
                          <a:pt x="135" y="25"/>
                        </a:lnTo>
                        <a:lnTo>
                          <a:pt x="106" y="43"/>
                        </a:lnTo>
                        <a:lnTo>
                          <a:pt x="86" y="43"/>
                        </a:lnTo>
                        <a:lnTo>
                          <a:pt x="77" y="60"/>
                        </a:lnTo>
                        <a:lnTo>
                          <a:pt x="67" y="77"/>
                        </a:lnTo>
                        <a:lnTo>
                          <a:pt x="58" y="95"/>
                        </a:lnTo>
                        <a:lnTo>
                          <a:pt x="28" y="103"/>
                        </a:lnTo>
                        <a:lnTo>
                          <a:pt x="19" y="120"/>
                        </a:lnTo>
                        <a:lnTo>
                          <a:pt x="0" y="129"/>
                        </a:lnTo>
                        <a:lnTo>
                          <a:pt x="0" y="146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64">
                    <a:extLst>
                      <a:ext uri="{FF2B5EF4-FFF2-40B4-BE49-F238E27FC236}">
                        <a16:creationId xmlns:a16="http://schemas.microsoft.com/office/drawing/2014/main" id="{F6D16C9D-7BD6-EA48-B270-935C848FA0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0" y="2052"/>
                    <a:ext cx="102" cy="18"/>
                  </a:xfrm>
                  <a:custGeom>
                    <a:avLst/>
                    <a:gdLst/>
                    <a:ahLst/>
                    <a:cxnLst>
                      <a:cxn ang="0">
                        <a:pos x="0" y="17"/>
                      </a:cxn>
                      <a:cxn ang="0">
                        <a:pos x="23" y="9"/>
                      </a:cxn>
                      <a:cxn ang="0">
                        <a:pos x="42" y="9"/>
                      </a:cxn>
                      <a:cxn ang="0">
                        <a:pos x="62" y="9"/>
                      </a:cxn>
                      <a:cxn ang="0">
                        <a:pos x="81" y="9"/>
                      </a:cxn>
                      <a:cxn ang="0">
                        <a:pos x="101" y="0"/>
                      </a:cxn>
                    </a:cxnLst>
                    <a:rect l="0" t="0" r="r" b="b"/>
                    <a:pathLst>
                      <a:path w="102" h="18">
                        <a:moveTo>
                          <a:pt x="0" y="17"/>
                        </a:moveTo>
                        <a:lnTo>
                          <a:pt x="23" y="9"/>
                        </a:lnTo>
                        <a:lnTo>
                          <a:pt x="42" y="9"/>
                        </a:lnTo>
                        <a:lnTo>
                          <a:pt x="62" y="9"/>
                        </a:lnTo>
                        <a:lnTo>
                          <a:pt x="81" y="9"/>
                        </a:lnTo>
                        <a:lnTo>
                          <a:pt x="101" y="0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65">
                    <a:extLst>
                      <a:ext uri="{FF2B5EF4-FFF2-40B4-BE49-F238E27FC236}">
                        <a16:creationId xmlns:a16="http://schemas.microsoft.com/office/drawing/2014/main" id="{54E4C6C3-15AE-1042-B12A-B34277A348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9" y="2159"/>
                    <a:ext cx="50" cy="58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48" y="23"/>
                      </a:cxn>
                      <a:cxn ang="0">
                        <a:pos x="28" y="31"/>
                      </a:cxn>
                      <a:cxn ang="0">
                        <a:pos x="19" y="48"/>
                      </a:cxn>
                      <a:cxn ang="0">
                        <a:pos x="0" y="57"/>
                      </a:cxn>
                    </a:cxnLst>
                    <a:rect l="0" t="0" r="r" b="b"/>
                    <a:pathLst>
                      <a:path w="50" h="58">
                        <a:moveTo>
                          <a:pt x="49" y="0"/>
                        </a:moveTo>
                        <a:lnTo>
                          <a:pt x="48" y="23"/>
                        </a:lnTo>
                        <a:lnTo>
                          <a:pt x="28" y="31"/>
                        </a:lnTo>
                        <a:lnTo>
                          <a:pt x="19" y="48"/>
                        </a:lnTo>
                        <a:lnTo>
                          <a:pt x="0" y="57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66">
                    <a:extLst>
                      <a:ext uri="{FF2B5EF4-FFF2-40B4-BE49-F238E27FC236}">
                        <a16:creationId xmlns:a16="http://schemas.microsoft.com/office/drawing/2014/main" id="{512CA7C7-023A-274B-918D-EE31545931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" y="1914"/>
                    <a:ext cx="88" cy="62"/>
                  </a:xfrm>
                  <a:custGeom>
                    <a:avLst/>
                    <a:gdLst/>
                    <a:ahLst/>
                    <a:cxnLst>
                      <a:cxn ang="0">
                        <a:pos x="3" y="21"/>
                      </a:cxn>
                      <a:cxn ang="0">
                        <a:pos x="0" y="0"/>
                      </a:cxn>
                      <a:cxn ang="0">
                        <a:pos x="10" y="18"/>
                      </a:cxn>
                      <a:cxn ang="0">
                        <a:pos x="29" y="18"/>
                      </a:cxn>
                      <a:cxn ang="0">
                        <a:pos x="38" y="35"/>
                      </a:cxn>
                      <a:cxn ang="0">
                        <a:pos x="58" y="35"/>
                      </a:cxn>
                      <a:cxn ang="0">
                        <a:pos x="68" y="53"/>
                      </a:cxn>
                      <a:cxn ang="0">
                        <a:pos x="87" y="61"/>
                      </a:cxn>
                    </a:cxnLst>
                    <a:rect l="0" t="0" r="r" b="b"/>
                    <a:pathLst>
                      <a:path w="88" h="62">
                        <a:moveTo>
                          <a:pt x="3" y="21"/>
                        </a:moveTo>
                        <a:lnTo>
                          <a:pt x="0" y="0"/>
                        </a:lnTo>
                        <a:lnTo>
                          <a:pt x="10" y="18"/>
                        </a:lnTo>
                        <a:lnTo>
                          <a:pt x="29" y="18"/>
                        </a:lnTo>
                        <a:lnTo>
                          <a:pt x="38" y="35"/>
                        </a:lnTo>
                        <a:lnTo>
                          <a:pt x="58" y="35"/>
                        </a:lnTo>
                        <a:lnTo>
                          <a:pt x="68" y="53"/>
                        </a:lnTo>
                        <a:lnTo>
                          <a:pt x="87" y="61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" name="Group 67">
                  <a:extLst>
                    <a:ext uri="{FF2B5EF4-FFF2-40B4-BE49-F238E27FC236}">
                      <a16:creationId xmlns:a16="http://schemas.microsoft.com/office/drawing/2014/main" id="{5F1CC3B0-95BA-C243-9C85-7B33BCFF30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75" y="2552"/>
                  <a:ext cx="360" cy="526"/>
                  <a:chOff x="582" y="1785"/>
                  <a:chExt cx="360" cy="526"/>
                </a:xfrm>
              </p:grpSpPr>
              <p:sp>
                <p:nvSpPr>
                  <p:cNvPr id="63" name="Freeform 68">
                    <a:extLst>
                      <a:ext uri="{FF2B5EF4-FFF2-40B4-BE49-F238E27FC236}">
                        <a16:creationId xmlns:a16="http://schemas.microsoft.com/office/drawing/2014/main" id="{BEF215D0-87B4-9248-9705-6D2DB81830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1785"/>
                    <a:ext cx="117" cy="526"/>
                  </a:xfrm>
                  <a:custGeom>
                    <a:avLst/>
                    <a:gdLst/>
                    <a:ahLst/>
                    <a:cxnLst>
                      <a:cxn ang="0">
                        <a:pos x="91" y="14"/>
                      </a:cxn>
                      <a:cxn ang="0">
                        <a:pos x="67" y="0"/>
                      </a:cxn>
                      <a:cxn ang="0">
                        <a:pos x="67" y="17"/>
                      </a:cxn>
                      <a:cxn ang="0">
                        <a:pos x="67" y="34"/>
                      </a:cxn>
                      <a:cxn ang="0">
                        <a:pos x="67" y="52"/>
                      </a:cxn>
                      <a:cxn ang="0">
                        <a:pos x="77" y="68"/>
                      </a:cxn>
                      <a:cxn ang="0">
                        <a:pos x="88" y="86"/>
                      </a:cxn>
                      <a:cxn ang="0">
                        <a:pos x="88" y="103"/>
                      </a:cxn>
                      <a:cxn ang="0">
                        <a:pos x="88" y="120"/>
                      </a:cxn>
                      <a:cxn ang="0">
                        <a:pos x="88" y="138"/>
                      </a:cxn>
                      <a:cxn ang="0">
                        <a:pos x="88" y="155"/>
                      </a:cxn>
                      <a:cxn ang="0">
                        <a:pos x="88" y="172"/>
                      </a:cxn>
                      <a:cxn ang="0">
                        <a:pos x="77" y="189"/>
                      </a:cxn>
                      <a:cxn ang="0">
                        <a:pos x="67" y="206"/>
                      </a:cxn>
                      <a:cxn ang="0">
                        <a:pos x="49" y="224"/>
                      </a:cxn>
                      <a:cxn ang="0">
                        <a:pos x="19" y="241"/>
                      </a:cxn>
                      <a:cxn ang="0">
                        <a:pos x="9" y="258"/>
                      </a:cxn>
                      <a:cxn ang="0">
                        <a:pos x="0" y="276"/>
                      </a:cxn>
                      <a:cxn ang="0">
                        <a:pos x="0" y="293"/>
                      </a:cxn>
                      <a:cxn ang="0">
                        <a:pos x="9" y="319"/>
                      </a:cxn>
                      <a:cxn ang="0">
                        <a:pos x="28" y="327"/>
                      </a:cxn>
                      <a:cxn ang="0">
                        <a:pos x="28" y="344"/>
                      </a:cxn>
                      <a:cxn ang="0">
                        <a:pos x="39" y="362"/>
                      </a:cxn>
                      <a:cxn ang="0">
                        <a:pos x="77" y="387"/>
                      </a:cxn>
                      <a:cxn ang="0">
                        <a:pos x="97" y="405"/>
                      </a:cxn>
                      <a:cxn ang="0">
                        <a:pos x="116" y="422"/>
                      </a:cxn>
                      <a:cxn ang="0">
                        <a:pos x="116" y="440"/>
                      </a:cxn>
                      <a:cxn ang="0">
                        <a:pos x="107" y="457"/>
                      </a:cxn>
                      <a:cxn ang="0">
                        <a:pos x="97" y="473"/>
                      </a:cxn>
                      <a:cxn ang="0">
                        <a:pos x="97" y="491"/>
                      </a:cxn>
                      <a:cxn ang="0">
                        <a:pos x="77" y="508"/>
                      </a:cxn>
                      <a:cxn ang="0">
                        <a:pos x="67" y="525"/>
                      </a:cxn>
                    </a:cxnLst>
                    <a:rect l="0" t="0" r="r" b="b"/>
                    <a:pathLst>
                      <a:path w="117" h="526">
                        <a:moveTo>
                          <a:pt x="91" y="14"/>
                        </a:moveTo>
                        <a:lnTo>
                          <a:pt x="67" y="0"/>
                        </a:lnTo>
                        <a:lnTo>
                          <a:pt x="67" y="17"/>
                        </a:lnTo>
                        <a:lnTo>
                          <a:pt x="67" y="34"/>
                        </a:lnTo>
                        <a:lnTo>
                          <a:pt x="67" y="52"/>
                        </a:lnTo>
                        <a:lnTo>
                          <a:pt x="77" y="68"/>
                        </a:lnTo>
                        <a:lnTo>
                          <a:pt x="88" y="86"/>
                        </a:lnTo>
                        <a:lnTo>
                          <a:pt x="88" y="103"/>
                        </a:lnTo>
                        <a:lnTo>
                          <a:pt x="88" y="120"/>
                        </a:lnTo>
                        <a:lnTo>
                          <a:pt x="88" y="138"/>
                        </a:lnTo>
                        <a:lnTo>
                          <a:pt x="88" y="155"/>
                        </a:lnTo>
                        <a:lnTo>
                          <a:pt x="88" y="172"/>
                        </a:lnTo>
                        <a:lnTo>
                          <a:pt x="77" y="189"/>
                        </a:lnTo>
                        <a:lnTo>
                          <a:pt x="67" y="206"/>
                        </a:lnTo>
                        <a:lnTo>
                          <a:pt x="49" y="224"/>
                        </a:lnTo>
                        <a:lnTo>
                          <a:pt x="19" y="241"/>
                        </a:lnTo>
                        <a:lnTo>
                          <a:pt x="9" y="258"/>
                        </a:lnTo>
                        <a:lnTo>
                          <a:pt x="0" y="276"/>
                        </a:lnTo>
                        <a:lnTo>
                          <a:pt x="0" y="293"/>
                        </a:lnTo>
                        <a:lnTo>
                          <a:pt x="9" y="319"/>
                        </a:lnTo>
                        <a:lnTo>
                          <a:pt x="28" y="327"/>
                        </a:lnTo>
                        <a:lnTo>
                          <a:pt x="28" y="344"/>
                        </a:lnTo>
                        <a:lnTo>
                          <a:pt x="39" y="362"/>
                        </a:lnTo>
                        <a:lnTo>
                          <a:pt x="77" y="387"/>
                        </a:lnTo>
                        <a:lnTo>
                          <a:pt x="97" y="405"/>
                        </a:lnTo>
                        <a:lnTo>
                          <a:pt x="116" y="422"/>
                        </a:lnTo>
                        <a:lnTo>
                          <a:pt x="116" y="440"/>
                        </a:lnTo>
                        <a:lnTo>
                          <a:pt x="107" y="457"/>
                        </a:lnTo>
                        <a:lnTo>
                          <a:pt x="97" y="473"/>
                        </a:lnTo>
                        <a:lnTo>
                          <a:pt x="97" y="491"/>
                        </a:lnTo>
                        <a:lnTo>
                          <a:pt x="77" y="508"/>
                        </a:lnTo>
                        <a:lnTo>
                          <a:pt x="67" y="525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 69">
                    <a:extLst>
                      <a:ext uri="{FF2B5EF4-FFF2-40B4-BE49-F238E27FC236}">
                        <a16:creationId xmlns:a16="http://schemas.microsoft.com/office/drawing/2014/main" id="{5E066F3A-6724-F541-80AC-EECC694DDC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6" y="1979"/>
                    <a:ext cx="186" cy="161"/>
                  </a:xfrm>
                  <a:custGeom>
                    <a:avLst/>
                    <a:gdLst/>
                    <a:ahLst/>
                    <a:cxnLst>
                      <a:cxn ang="0">
                        <a:pos x="23" y="0"/>
                      </a:cxn>
                      <a:cxn ang="0">
                        <a:pos x="0" y="21"/>
                      </a:cxn>
                      <a:cxn ang="0">
                        <a:pos x="20" y="30"/>
                      </a:cxn>
                      <a:cxn ang="0">
                        <a:pos x="30" y="47"/>
                      </a:cxn>
                      <a:cxn ang="0">
                        <a:pos x="49" y="56"/>
                      </a:cxn>
                      <a:cxn ang="0">
                        <a:pos x="68" y="73"/>
                      </a:cxn>
                      <a:cxn ang="0">
                        <a:pos x="78" y="90"/>
                      </a:cxn>
                      <a:cxn ang="0">
                        <a:pos x="88" y="107"/>
                      </a:cxn>
                      <a:cxn ang="0">
                        <a:pos x="107" y="117"/>
                      </a:cxn>
                      <a:cxn ang="0">
                        <a:pos x="127" y="125"/>
                      </a:cxn>
                      <a:cxn ang="0">
                        <a:pos x="146" y="134"/>
                      </a:cxn>
                      <a:cxn ang="0">
                        <a:pos x="165" y="151"/>
                      </a:cxn>
                      <a:cxn ang="0">
                        <a:pos x="185" y="160"/>
                      </a:cxn>
                    </a:cxnLst>
                    <a:rect l="0" t="0" r="r" b="b"/>
                    <a:pathLst>
                      <a:path w="186" h="161">
                        <a:moveTo>
                          <a:pt x="23" y="0"/>
                        </a:moveTo>
                        <a:lnTo>
                          <a:pt x="0" y="21"/>
                        </a:lnTo>
                        <a:lnTo>
                          <a:pt x="20" y="30"/>
                        </a:lnTo>
                        <a:lnTo>
                          <a:pt x="30" y="47"/>
                        </a:lnTo>
                        <a:lnTo>
                          <a:pt x="49" y="56"/>
                        </a:lnTo>
                        <a:lnTo>
                          <a:pt x="68" y="73"/>
                        </a:lnTo>
                        <a:lnTo>
                          <a:pt x="78" y="90"/>
                        </a:lnTo>
                        <a:lnTo>
                          <a:pt x="88" y="107"/>
                        </a:lnTo>
                        <a:lnTo>
                          <a:pt x="107" y="117"/>
                        </a:lnTo>
                        <a:lnTo>
                          <a:pt x="127" y="125"/>
                        </a:lnTo>
                        <a:lnTo>
                          <a:pt x="146" y="134"/>
                        </a:lnTo>
                        <a:lnTo>
                          <a:pt x="165" y="151"/>
                        </a:lnTo>
                        <a:lnTo>
                          <a:pt x="185" y="160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" name="Freeform 70">
                    <a:extLst>
                      <a:ext uri="{FF2B5EF4-FFF2-40B4-BE49-F238E27FC236}">
                        <a16:creationId xmlns:a16="http://schemas.microsoft.com/office/drawing/2014/main" id="{08062560-825F-2246-AF12-D041B33C6A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" y="1880"/>
                    <a:ext cx="198" cy="147"/>
                  </a:xfrm>
                  <a:custGeom>
                    <a:avLst/>
                    <a:gdLst/>
                    <a:ahLst/>
                    <a:cxnLst>
                      <a:cxn ang="0">
                        <a:pos x="197" y="9"/>
                      </a:cxn>
                      <a:cxn ang="0">
                        <a:pos x="174" y="0"/>
                      </a:cxn>
                      <a:cxn ang="0">
                        <a:pos x="135" y="25"/>
                      </a:cxn>
                      <a:cxn ang="0">
                        <a:pos x="106" y="43"/>
                      </a:cxn>
                      <a:cxn ang="0">
                        <a:pos x="86" y="43"/>
                      </a:cxn>
                      <a:cxn ang="0">
                        <a:pos x="77" y="60"/>
                      </a:cxn>
                      <a:cxn ang="0">
                        <a:pos x="67" y="77"/>
                      </a:cxn>
                      <a:cxn ang="0">
                        <a:pos x="58" y="95"/>
                      </a:cxn>
                      <a:cxn ang="0">
                        <a:pos x="28" y="103"/>
                      </a:cxn>
                      <a:cxn ang="0">
                        <a:pos x="19" y="120"/>
                      </a:cxn>
                      <a:cxn ang="0">
                        <a:pos x="0" y="129"/>
                      </a:cxn>
                      <a:cxn ang="0">
                        <a:pos x="0" y="146"/>
                      </a:cxn>
                    </a:cxnLst>
                    <a:rect l="0" t="0" r="r" b="b"/>
                    <a:pathLst>
                      <a:path w="198" h="147">
                        <a:moveTo>
                          <a:pt x="197" y="9"/>
                        </a:moveTo>
                        <a:lnTo>
                          <a:pt x="174" y="0"/>
                        </a:lnTo>
                        <a:lnTo>
                          <a:pt x="135" y="25"/>
                        </a:lnTo>
                        <a:lnTo>
                          <a:pt x="106" y="43"/>
                        </a:lnTo>
                        <a:lnTo>
                          <a:pt x="86" y="43"/>
                        </a:lnTo>
                        <a:lnTo>
                          <a:pt x="77" y="60"/>
                        </a:lnTo>
                        <a:lnTo>
                          <a:pt x="67" y="77"/>
                        </a:lnTo>
                        <a:lnTo>
                          <a:pt x="58" y="95"/>
                        </a:lnTo>
                        <a:lnTo>
                          <a:pt x="28" y="103"/>
                        </a:lnTo>
                        <a:lnTo>
                          <a:pt x="19" y="120"/>
                        </a:lnTo>
                        <a:lnTo>
                          <a:pt x="0" y="129"/>
                        </a:lnTo>
                        <a:lnTo>
                          <a:pt x="0" y="146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 71">
                    <a:extLst>
                      <a:ext uri="{FF2B5EF4-FFF2-40B4-BE49-F238E27FC236}">
                        <a16:creationId xmlns:a16="http://schemas.microsoft.com/office/drawing/2014/main" id="{3995385A-BA7D-A440-985C-C11B3BB623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0" y="2052"/>
                    <a:ext cx="102" cy="18"/>
                  </a:xfrm>
                  <a:custGeom>
                    <a:avLst/>
                    <a:gdLst/>
                    <a:ahLst/>
                    <a:cxnLst>
                      <a:cxn ang="0">
                        <a:pos x="0" y="17"/>
                      </a:cxn>
                      <a:cxn ang="0">
                        <a:pos x="23" y="9"/>
                      </a:cxn>
                      <a:cxn ang="0">
                        <a:pos x="42" y="9"/>
                      </a:cxn>
                      <a:cxn ang="0">
                        <a:pos x="62" y="9"/>
                      </a:cxn>
                      <a:cxn ang="0">
                        <a:pos x="81" y="9"/>
                      </a:cxn>
                      <a:cxn ang="0">
                        <a:pos x="101" y="0"/>
                      </a:cxn>
                    </a:cxnLst>
                    <a:rect l="0" t="0" r="r" b="b"/>
                    <a:pathLst>
                      <a:path w="102" h="18">
                        <a:moveTo>
                          <a:pt x="0" y="17"/>
                        </a:moveTo>
                        <a:lnTo>
                          <a:pt x="23" y="9"/>
                        </a:lnTo>
                        <a:lnTo>
                          <a:pt x="42" y="9"/>
                        </a:lnTo>
                        <a:lnTo>
                          <a:pt x="62" y="9"/>
                        </a:lnTo>
                        <a:lnTo>
                          <a:pt x="81" y="9"/>
                        </a:lnTo>
                        <a:lnTo>
                          <a:pt x="101" y="0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72">
                    <a:extLst>
                      <a:ext uri="{FF2B5EF4-FFF2-40B4-BE49-F238E27FC236}">
                        <a16:creationId xmlns:a16="http://schemas.microsoft.com/office/drawing/2014/main" id="{0835DB18-C161-B442-A3B0-D88FC8139F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9" y="2159"/>
                    <a:ext cx="50" cy="58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48" y="23"/>
                      </a:cxn>
                      <a:cxn ang="0">
                        <a:pos x="28" y="31"/>
                      </a:cxn>
                      <a:cxn ang="0">
                        <a:pos x="19" y="48"/>
                      </a:cxn>
                      <a:cxn ang="0">
                        <a:pos x="0" y="57"/>
                      </a:cxn>
                    </a:cxnLst>
                    <a:rect l="0" t="0" r="r" b="b"/>
                    <a:pathLst>
                      <a:path w="50" h="58">
                        <a:moveTo>
                          <a:pt x="49" y="0"/>
                        </a:moveTo>
                        <a:lnTo>
                          <a:pt x="48" y="23"/>
                        </a:lnTo>
                        <a:lnTo>
                          <a:pt x="28" y="31"/>
                        </a:lnTo>
                        <a:lnTo>
                          <a:pt x="19" y="48"/>
                        </a:lnTo>
                        <a:lnTo>
                          <a:pt x="0" y="57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 73">
                    <a:extLst>
                      <a:ext uri="{FF2B5EF4-FFF2-40B4-BE49-F238E27FC236}">
                        <a16:creationId xmlns:a16="http://schemas.microsoft.com/office/drawing/2014/main" id="{192446B8-9C36-9847-A31D-3D0AF6820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" y="1914"/>
                    <a:ext cx="88" cy="62"/>
                  </a:xfrm>
                  <a:custGeom>
                    <a:avLst/>
                    <a:gdLst/>
                    <a:ahLst/>
                    <a:cxnLst>
                      <a:cxn ang="0">
                        <a:pos x="3" y="21"/>
                      </a:cxn>
                      <a:cxn ang="0">
                        <a:pos x="0" y="0"/>
                      </a:cxn>
                      <a:cxn ang="0">
                        <a:pos x="10" y="18"/>
                      </a:cxn>
                      <a:cxn ang="0">
                        <a:pos x="29" y="18"/>
                      </a:cxn>
                      <a:cxn ang="0">
                        <a:pos x="38" y="35"/>
                      </a:cxn>
                      <a:cxn ang="0">
                        <a:pos x="58" y="35"/>
                      </a:cxn>
                      <a:cxn ang="0">
                        <a:pos x="68" y="53"/>
                      </a:cxn>
                      <a:cxn ang="0">
                        <a:pos x="87" y="61"/>
                      </a:cxn>
                    </a:cxnLst>
                    <a:rect l="0" t="0" r="r" b="b"/>
                    <a:pathLst>
                      <a:path w="88" h="62">
                        <a:moveTo>
                          <a:pt x="3" y="21"/>
                        </a:moveTo>
                        <a:lnTo>
                          <a:pt x="0" y="0"/>
                        </a:lnTo>
                        <a:lnTo>
                          <a:pt x="10" y="18"/>
                        </a:lnTo>
                        <a:lnTo>
                          <a:pt x="29" y="18"/>
                        </a:lnTo>
                        <a:lnTo>
                          <a:pt x="38" y="35"/>
                        </a:lnTo>
                        <a:lnTo>
                          <a:pt x="58" y="35"/>
                        </a:lnTo>
                        <a:lnTo>
                          <a:pt x="68" y="53"/>
                        </a:lnTo>
                        <a:lnTo>
                          <a:pt x="87" y="61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C908D4A-E406-6D41-9649-BC582EEEFD43}"/>
                  </a:ext>
                </a:extLst>
              </p:cNvPr>
              <p:cNvGrpSpPr/>
              <p:nvPr/>
            </p:nvGrpSpPr>
            <p:grpSpPr>
              <a:xfrm>
                <a:off x="5545183" y="451822"/>
                <a:ext cx="2229267" cy="3645517"/>
                <a:chOff x="5545183" y="451822"/>
                <a:chExt cx="2229267" cy="3645517"/>
              </a:xfrm>
            </p:grpSpPr>
            <p:grpSp>
              <p:nvGrpSpPr>
                <p:cNvPr id="28" name="Group 90">
                  <a:extLst>
                    <a:ext uri="{FF2B5EF4-FFF2-40B4-BE49-F238E27FC236}">
                      <a16:creationId xmlns:a16="http://schemas.microsoft.com/office/drawing/2014/main" id="{15C47A62-1268-034A-8E46-13F4729C87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5183" y="451822"/>
                  <a:ext cx="1551276" cy="3645517"/>
                  <a:chOff x="4919" y="0"/>
                  <a:chExt cx="1196" cy="3084"/>
                </a:xfrm>
              </p:grpSpPr>
              <p:pic>
                <p:nvPicPr>
                  <p:cNvPr id="45" name="Picture 91" descr="tree_spruce-f">
                    <a:extLst>
                      <a:ext uri="{FF2B5EF4-FFF2-40B4-BE49-F238E27FC236}">
                        <a16:creationId xmlns:a16="http://schemas.microsoft.com/office/drawing/2014/main" id="{8523AAE7-72F9-8840-A81E-8AEC9B5C89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19" y="0"/>
                    <a:ext cx="1196" cy="26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46" name="Group 92">
                    <a:extLst>
                      <a:ext uri="{FF2B5EF4-FFF2-40B4-BE49-F238E27FC236}">
                        <a16:creationId xmlns:a16="http://schemas.microsoft.com/office/drawing/2014/main" id="{C8605BC1-675C-0343-9431-6D62E12BA04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170" y="2558"/>
                    <a:ext cx="360" cy="526"/>
                    <a:chOff x="582" y="1785"/>
                    <a:chExt cx="360" cy="526"/>
                  </a:xfrm>
                </p:grpSpPr>
                <p:sp>
                  <p:nvSpPr>
                    <p:cNvPr id="54" name="Freeform 93">
                      <a:extLst>
                        <a:ext uri="{FF2B5EF4-FFF2-40B4-BE49-F238E27FC236}">
                          <a16:creationId xmlns:a16="http://schemas.microsoft.com/office/drawing/2014/main" id="{782BA254-2FEA-DA45-9895-F1AE47C91F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8" y="1785"/>
                      <a:ext cx="117" cy="526"/>
                    </a:xfrm>
                    <a:custGeom>
                      <a:avLst/>
                      <a:gdLst/>
                      <a:ahLst/>
                      <a:cxnLst>
                        <a:cxn ang="0">
                          <a:pos x="91" y="14"/>
                        </a:cxn>
                        <a:cxn ang="0">
                          <a:pos x="67" y="0"/>
                        </a:cxn>
                        <a:cxn ang="0">
                          <a:pos x="67" y="17"/>
                        </a:cxn>
                        <a:cxn ang="0">
                          <a:pos x="67" y="34"/>
                        </a:cxn>
                        <a:cxn ang="0">
                          <a:pos x="67" y="52"/>
                        </a:cxn>
                        <a:cxn ang="0">
                          <a:pos x="77" y="68"/>
                        </a:cxn>
                        <a:cxn ang="0">
                          <a:pos x="88" y="86"/>
                        </a:cxn>
                        <a:cxn ang="0">
                          <a:pos x="88" y="103"/>
                        </a:cxn>
                        <a:cxn ang="0">
                          <a:pos x="88" y="120"/>
                        </a:cxn>
                        <a:cxn ang="0">
                          <a:pos x="88" y="138"/>
                        </a:cxn>
                        <a:cxn ang="0">
                          <a:pos x="88" y="155"/>
                        </a:cxn>
                        <a:cxn ang="0">
                          <a:pos x="88" y="172"/>
                        </a:cxn>
                        <a:cxn ang="0">
                          <a:pos x="77" y="189"/>
                        </a:cxn>
                        <a:cxn ang="0">
                          <a:pos x="67" y="206"/>
                        </a:cxn>
                        <a:cxn ang="0">
                          <a:pos x="49" y="224"/>
                        </a:cxn>
                        <a:cxn ang="0">
                          <a:pos x="19" y="241"/>
                        </a:cxn>
                        <a:cxn ang="0">
                          <a:pos x="9" y="258"/>
                        </a:cxn>
                        <a:cxn ang="0">
                          <a:pos x="0" y="276"/>
                        </a:cxn>
                        <a:cxn ang="0">
                          <a:pos x="0" y="293"/>
                        </a:cxn>
                        <a:cxn ang="0">
                          <a:pos x="9" y="319"/>
                        </a:cxn>
                        <a:cxn ang="0">
                          <a:pos x="28" y="327"/>
                        </a:cxn>
                        <a:cxn ang="0">
                          <a:pos x="28" y="344"/>
                        </a:cxn>
                        <a:cxn ang="0">
                          <a:pos x="39" y="362"/>
                        </a:cxn>
                        <a:cxn ang="0">
                          <a:pos x="77" y="387"/>
                        </a:cxn>
                        <a:cxn ang="0">
                          <a:pos x="97" y="405"/>
                        </a:cxn>
                        <a:cxn ang="0">
                          <a:pos x="116" y="422"/>
                        </a:cxn>
                        <a:cxn ang="0">
                          <a:pos x="116" y="440"/>
                        </a:cxn>
                        <a:cxn ang="0">
                          <a:pos x="107" y="457"/>
                        </a:cxn>
                        <a:cxn ang="0">
                          <a:pos x="97" y="473"/>
                        </a:cxn>
                        <a:cxn ang="0">
                          <a:pos x="97" y="491"/>
                        </a:cxn>
                        <a:cxn ang="0">
                          <a:pos x="77" y="508"/>
                        </a:cxn>
                        <a:cxn ang="0">
                          <a:pos x="67" y="525"/>
                        </a:cxn>
                      </a:cxnLst>
                      <a:rect l="0" t="0" r="r" b="b"/>
                      <a:pathLst>
                        <a:path w="117" h="526">
                          <a:moveTo>
                            <a:pt x="91" y="14"/>
                          </a:moveTo>
                          <a:lnTo>
                            <a:pt x="67" y="0"/>
                          </a:lnTo>
                          <a:lnTo>
                            <a:pt x="67" y="17"/>
                          </a:lnTo>
                          <a:lnTo>
                            <a:pt x="67" y="34"/>
                          </a:lnTo>
                          <a:lnTo>
                            <a:pt x="67" y="52"/>
                          </a:lnTo>
                          <a:lnTo>
                            <a:pt x="77" y="68"/>
                          </a:lnTo>
                          <a:lnTo>
                            <a:pt x="88" y="86"/>
                          </a:lnTo>
                          <a:lnTo>
                            <a:pt x="88" y="103"/>
                          </a:lnTo>
                          <a:lnTo>
                            <a:pt x="88" y="120"/>
                          </a:lnTo>
                          <a:lnTo>
                            <a:pt x="88" y="138"/>
                          </a:lnTo>
                          <a:lnTo>
                            <a:pt x="88" y="155"/>
                          </a:lnTo>
                          <a:lnTo>
                            <a:pt x="88" y="172"/>
                          </a:lnTo>
                          <a:lnTo>
                            <a:pt x="77" y="189"/>
                          </a:lnTo>
                          <a:lnTo>
                            <a:pt x="67" y="206"/>
                          </a:lnTo>
                          <a:lnTo>
                            <a:pt x="49" y="224"/>
                          </a:lnTo>
                          <a:lnTo>
                            <a:pt x="19" y="241"/>
                          </a:lnTo>
                          <a:lnTo>
                            <a:pt x="9" y="258"/>
                          </a:lnTo>
                          <a:lnTo>
                            <a:pt x="0" y="276"/>
                          </a:lnTo>
                          <a:lnTo>
                            <a:pt x="0" y="293"/>
                          </a:lnTo>
                          <a:lnTo>
                            <a:pt x="9" y="319"/>
                          </a:lnTo>
                          <a:lnTo>
                            <a:pt x="28" y="327"/>
                          </a:lnTo>
                          <a:lnTo>
                            <a:pt x="28" y="344"/>
                          </a:lnTo>
                          <a:lnTo>
                            <a:pt x="39" y="362"/>
                          </a:lnTo>
                          <a:lnTo>
                            <a:pt x="77" y="387"/>
                          </a:lnTo>
                          <a:lnTo>
                            <a:pt x="97" y="405"/>
                          </a:lnTo>
                          <a:lnTo>
                            <a:pt x="116" y="422"/>
                          </a:lnTo>
                          <a:lnTo>
                            <a:pt x="116" y="440"/>
                          </a:lnTo>
                          <a:lnTo>
                            <a:pt x="107" y="457"/>
                          </a:lnTo>
                          <a:lnTo>
                            <a:pt x="97" y="473"/>
                          </a:lnTo>
                          <a:lnTo>
                            <a:pt x="97" y="491"/>
                          </a:lnTo>
                          <a:lnTo>
                            <a:pt x="77" y="508"/>
                          </a:lnTo>
                          <a:lnTo>
                            <a:pt x="67" y="525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5" name="Freeform 94">
                      <a:extLst>
                        <a:ext uri="{FF2B5EF4-FFF2-40B4-BE49-F238E27FC236}">
                          <a16:creationId xmlns:a16="http://schemas.microsoft.com/office/drawing/2014/main" id="{A5070CF4-7A05-8044-8A35-EBBE7F72B9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56" y="1979"/>
                      <a:ext cx="186" cy="161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21"/>
                        </a:cxn>
                        <a:cxn ang="0">
                          <a:pos x="20" y="30"/>
                        </a:cxn>
                        <a:cxn ang="0">
                          <a:pos x="30" y="47"/>
                        </a:cxn>
                        <a:cxn ang="0">
                          <a:pos x="49" y="56"/>
                        </a:cxn>
                        <a:cxn ang="0">
                          <a:pos x="68" y="73"/>
                        </a:cxn>
                        <a:cxn ang="0">
                          <a:pos x="78" y="90"/>
                        </a:cxn>
                        <a:cxn ang="0">
                          <a:pos x="88" y="107"/>
                        </a:cxn>
                        <a:cxn ang="0">
                          <a:pos x="107" y="117"/>
                        </a:cxn>
                        <a:cxn ang="0">
                          <a:pos x="127" y="125"/>
                        </a:cxn>
                        <a:cxn ang="0">
                          <a:pos x="146" y="134"/>
                        </a:cxn>
                        <a:cxn ang="0">
                          <a:pos x="165" y="151"/>
                        </a:cxn>
                        <a:cxn ang="0">
                          <a:pos x="185" y="160"/>
                        </a:cxn>
                      </a:cxnLst>
                      <a:rect l="0" t="0" r="r" b="b"/>
                      <a:pathLst>
                        <a:path w="186" h="161">
                          <a:moveTo>
                            <a:pt x="23" y="0"/>
                          </a:moveTo>
                          <a:lnTo>
                            <a:pt x="0" y="21"/>
                          </a:lnTo>
                          <a:lnTo>
                            <a:pt x="20" y="30"/>
                          </a:lnTo>
                          <a:lnTo>
                            <a:pt x="30" y="47"/>
                          </a:lnTo>
                          <a:lnTo>
                            <a:pt x="49" y="56"/>
                          </a:lnTo>
                          <a:lnTo>
                            <a:pt x="68" y="73"/>
                          </a:lnTo>
                          <a:lnTo>
                            <a:pt x="78" y="90"/>
                          </a:lnTo>
                          <a:lnTo>
                            <a:pt x="88" y="107"/>
                          </a:lnTo>
                          <a:lnTo>
                            <a:pt x="107" y="117"/>
                          </a:lnTo>
                          <a:lnTo>
                            <a:pt x="127" y="125"/>
                          </a:lnTo>
                          <a:lnTo>
                            <a:pt x="146" y="134"/>
                          </a:lnTo>
                          <a:lnTo>
                            <a:pt x="165" y="151"/>
                          </a:lnTo>
                          <a:lnTo>
                            <a:pt x="185" y="160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Freeform 95">
                      <a:extLst>
                        <a:ext uri="{FF2B5EF4-FFF2-40B4-BE49-F238E27FC236}">
                          <a16:creationId xmlns:a16="http://schemas.microsoft.com/office/drawing/2014/main" id="{09D8A420-D062-754B-A06A-878DDB9E65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2" y="1880"/>
                      <a:ext cx="198" cy="147"/>
                    </a:xfrm>
                    <a:custGeom>
                      <a:avLst/>
                      <a:gdLst/>
                      <a:ahLst/>
                      <a:cxnLst>
                        <a:cxn ang="0">
                          <a:pos x="197" y="9"/>
                        </a:cxn>
                        <a:cxn ang="0">
                          <a:pos x="174" y="0"/>
                        </a:cxn>
                        <a:cxn ang="0">
                          <a:pos x="135" y="25"/>
                        </a:cxn>
                        <a:cxn ang="0">
                          <a:pos x="106" y="43"/>
                        </a:cxn>
                        <a:cxn ang="0">
                          <a:pos x="86" y="43"/>
                        </a:cxn>
                        <a:cxn ang="0">
                          <a:pos x="77" y="60"/>
                        </a:cxn>
                        <a:cxn ang="0">
                          <a:pos x="67" y="77"/>
                        </a:cxn>
                        <a:cxn ang="0">
                          <a:pos x="58" y="95"/>
                        </a:cxn>
                        <a:cxn ang="0">
                          <a:pos x="28" y="103"/>
                        </a:cxn>
                        <a:cxn ang="0">
                          <a:pos x="19" y="120"/>
                        </a:cxn>
                        <a:cxn ang="0">
                          <a:pos x="0" y="129"/>
                        </a:cxn>
                        <a:cxn ang="0">
                          <a:pos x="0" y="146"/>
                        </a:cxn>
                      </a:cxnLst>
                      <a:rect l="0" t="0" r="r" b="b"/>
                      <a:pathLst>
                        <a:path w="198" h="147">
                          <a:moveTo>
                            <a:pt x="197" y="9"/>
                          </a:moveTo>
                          <a:lnTo>
                            <a:pt x="174" y="0"/>
                          </a:lnTo>
                          <a:lnTo>
                            <a:pt x="135" y="25"/>
                          </a:lnTo>
                          <a:lnTo>
                            <a:pt x="106" y="43"/>
                          </a:lnTo>
                          <a:lnTo>
                            <a:pt x="86" y="43"/>
                          </a:lnTo>
                          <a:lnTo>
                            <a:pt x="77" y="60"/>
                          </a:lnTo>
                          <a:lnTo>
                            <a:pt x="67" y="77"/>
                          </a:lnTo>
                          <a:lnTo>
                            <a:pt x="58" y="95"/>
                          </a:lnTo>
                          <a:lnTo>
                            <a:pt x="28" y="103"/>
                          </a:lnTo>
                          <a:lnTo>
                            <a:pt x="19" y="120"/>
                          </a:lnTo>
                          <a:lnTo>
                            <a:pt x="0" y="129"/>
                          </a:lnTo>
                          <a:lnTo>
                            <a:pt x="0" y="146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Freeform 96">
                      <a:extLst>
                        <a:ext uri="{FF2B5EF4-FFF2-40B4-BE49-F238E27FC236}">
                          <a16:creationId xmlns:a16="http://schemas.microsoft.com/office/drawing/2014/main" id="{D3379DE4-8751-A548-8271-DCDD069344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30" y="2052"/>
                      <a:ext cx="102" cy="1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"/>
                        </a:cxn>
                        <a:cxn ang="0">
                          <a:pos x="23" y="9"/>
                        </a:cxn>
                        <a:cxn ang="0">
                          <a:pos x="42" y="9"/>
                        </a:cxn>
                        <a:cxn ang="0">
                          <a:pos x="62" y="9"/>
                        </a:cxn>
                        <a:cxn ang="0">
                          <a:pos x="81" y="9"/>
                        </a:cxn>
                        <a:cxn ang="0">
                          <a:pos x="101" y="0"/>
                        </a:cxn>
                      </a:cxnLst>
                      <a:rect l="0" t="0" r="r" b="b"/>
                      <a:pathLst>
                        <a:path w="102" h="18">
                          <a:moveTo>
                            <a:pt x="0" y="17"/>
                          </a:moveTo>
                          <a:lnTo>
                            <a:pt x="23" y="9"/>
                          </a:lnTo>
                          <a:lnTo>
                            <a:pt x="42" y="9"/>
                          </a:lnTo>
                          <a:lnTo>
                            <a:pt x="62" y="9"/>
                          </a:lnTo>
                          <a:lnTo>
                            <a:pt x="81" y="9"/>
                          </a:lnTo>
                          <a:lnTo>
                            <a:pt x="101" y="0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Freeform 97">
                      <a:extLst>
                        <a:ext uri="{FF2B5EF4-FFF2-40B4-BE49-F238E27FC236}">
                          <a16:creationId xmlns:a16="http://schemas.microsoft.com/office/drawing/2014/main" id="{93606BB0-4DD6-EE48-BA0E-1D08CFE4C9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" y="2159"/>
                      <a:ext cx="50" cy="58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0"/>
                        </a:cxn>
                        <a:cxn ang="0">
                          <a:pos x="48" y="23"/>
                        </a:cxn>
                        <a:cxn ang="0">
                          <a:pos x="28" y="31"/>
                        </a:cxn>
                        <a:cxn ang="0">
                          <a:pos x="19" y="48"/>
                        </a:cxn>
                        <a:cxn ang="0">
                          <a:pos x="0" y="57"/>
                        </a:cxn>
                      </a:cxnLst>
                      <a:rect l="0" t="0" r="r" b="b"/>
                      <a:pathLst>
                        <a:path w="50" h="58">
                          <a:moveTo>
                            <a:pt x="49" y="0"/>
                          </a:moveTo>
                          <a:lnTo>
                            <a:pt x="48" y="23"/>
                          </a:lnTo>
                          <a:lnTo>
                            <a:pt x="28" y="31"/>
                          </a:lnTo>
                          <a:lnTo>
                            <a:pt x="19" y="48"/>
                          </a:lnTo>
                          <a:lnTo>
                            <a:pt x="0" y="57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9" name="Freeform 98">
                      <a:extLst>
                        <a:ext uri="{FF2B5EF4-FFF2-40B4-BE49-F238E27FC236}">
                          <a16:creationId xmlns:a16="http://schemas.microsoft.com/office/drawing/2014/main" id="{83FF882C-CA74-834C-AB25-35F3E954E59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76" y="1914"/>
                      <a:ext cx="88" cy="62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21"/>
                        </a:cxn>
                        <a:cxn ang="0">
                          <a:pos x="0" y="0"/>
                        </a:cxn>
                        <a:cxn ang="0">
                          <a:pos x="10" y="18"/>
                        </a:cxn>
                        <a:cxn ang="0">
                          <a:pos x="29" y="18"/>
                        </a:cxn>
                        <a:cxn ang="0">
                          <a:pos x="38" y="35"/>
                        </a:cxn>
                        <a:cxn ang="0">
                          <a:pos x="58" y="35"/>
                        </a:cxn>
                        <a:cxn ang="0">
                          <a:pos x="68" y="53"/>
                        </a:cxn>
                        <a:cxn ang="0">
                          <a:pos x="87" y="61"/>
                        </a:cxn>
                      </a:cxnLst>
                      <a:rect l="0" t="0" r="r" b="b"/>
                      <a:pathLst>
                        <a:path w="88" h="62">
                          <a:moveTo>
                            <a:pt x="3" y="21"/>
                          </a:moveTo>
                          <a:lnTo>
                            <a:pt x="0" y="0"/>
                          </a:lnTo>
                          <a:lnTo>
                            <a:pt x="10" y="18"/>
                          </a:lnTo>
                          <a:lnTo>
                            <a:pt x="29" y="18"/>
                          </a:lnTo>
                          <a:lnTo>
                            <a:pt x="38" y="35"/>
                          </a:lnTo>
                          <a:lnTo>
                            <a:pt x="58" y="35"/>
                          </a:lnTo>
                          <a:lnTo>
                            <a:pt x="68" y="53"/>
                          </a:lnTo>
                          <a:lnTo>
                            <a:pt x="87" y="61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7" name="Group 99">
                    <a:extLst>
                      <a:ext uri="{FF2B5EF4-FFF2-40B4-BE49-F238E27FC236}">
                        <a16:creationId xmlns:a16="http://schemas.microsoft.com/office/drawing/2014/main" id="{30C2DAD1-D502-0342-8266-BBBC644555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75" y="2552"/>
                    <a:ext cx="360" cy="526"/>
                    <a:chOff x="582" y="1785"/>
                    <a:chExt cx="360" cy="526"/>
                  </a:xfrm>
                </p:grpSpPr>
                <p:sp>
                  <p:nvSpPr>
                    <p:cNvPr id="48" name="Freeform 100">
                      <a:extLst>
                        <a:ext uri="{FF2B5EF4-FFF2-40B4-BE49-F238E27FC236}">
                          <a16:creationId xmlns:a16="http://schemas.microsoft.com/office/drawing/2014/main" id="{EA696E17-1D6D-8D49-8265-33C8A6ADD8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8" y="1785"/>
                      <a:ext cx="117" cy="526"/>
                    </a:xfrm>
                    <a:custGeom>
                      <a:avLst/>
                      <a:gdLst/>
                      <a:ahLst/>
                      <a:cxnLst>
                        <a:cxn ang="0">
                          <a:pos x="91" y="14"/>
                        </a:cxn>
                        <a:cxn ang="0">
                          <a:pos x="67" y="0"/>
                        </a:cxn>
                        <a:cxn ang="0">
                          <a:pos x="67" y="17"/>
                        </a:cxn>
                        <a:cxn ang="0">
                          <a:pos x="67" y="34"/>
                        </a:cxn>
                        <a:cxn ang="0">
                          <a:pos x="67" y="52"/>
                        </a:cxn>
                        <a:cxn ang="0">
                          <a:pos x="77" y="68"/>
                        </a:cxn>
                        <a:cxn ang="0">
                          <a:pos x="88" y="86"/>
                        </a:cxn>
                        <a:cxn ang="0">
                          <a:pos x="88" y="103"/>
                        </a:cxn>
                        <a:cxn ang="0">
                          <a:pos x="88" y="120"/>
                        </a:cxn>
                        <a:cxn ang="0">
                          <a:pos x="88" y="138"/>
                        </a:cxn>
                        <a:cxn ang="0">
                          <a:pos x="88" y="155"/>
                        </a:cxn>
                        <a:cxn ang="0">
                          <a:pos x="88" y="172"/>
                        </a:cxn>
                        <a:cxn ang="0">
                          <a:pos x="77" y="189"/>
                        </a:cxn>
                        <a:cxn ang="0">
                          <a:pos x="67" y="206"/>
                        </a:cxn>
                        <a:cxn ang="0">
                          <a:pos x="49" y="224"/>
                        </a:cxn>
                        <a:cxn ang="0">
                          <a:pos x="19" y="241"/>
                        </a:cxn>
                        <a:cxn ang="0">
                          <a:pos x="9" y="258"/>
                        </a:cxn>
                        <a:cxn ang="0">
                          <a:pos x="0" y="276"/>
                        </a:cxn>
                        <a:cxn ang="0">
                          <a:pos x="0" y="293"/>
                        </a:cxn>
                        <a:cxn ang="0">
                          <a:pos x="9" y="319"/>
                        </a:cxn>
                        <a:cxn ang="0">
                          <a:pos x="28" y="327"/>
                        </a:cxn>
                        <a:cxn ang="0">
                          <a:pos x="28" y="344"/>
                        </a:cxn>
                        <a:cxn ang="0">
                          <a:pos x="39" y="362"/>
                        </a:cxn>
                        <a:cxn ang="0">
                          <a:pos x="77" y="387"/>
                        </a:cxn>
                        <a:cxn ang="0">
                          <a:pos x="97" y="405"/>
                        </a:cxn>
                        <a:cxn ang="0">
                          <a:pos x="116" y="422"/>
                        </a:cxn>
                        <a:cxn ang="0">
                          <a:pos x="116" y="440"/>
                        </a:cxn>
                        <a:cxn ang="0">
                          <a:pos x="107" y="457"/>
                        </a:cxn>
                        <a:cxn ang="0">
                          <a:pos x="97" y="473"/>
                        </a:cxn>
                        <a:cxn ang="0">
                          <a:pos x="97" y="491"/>
                        </a:cxn>
                        <a:cxn ang="0">
                          <a:pos x="77" y="508"/>
                        </a:cxn>
                        <a:cxn ang="0">
                          <a:pos x="67" y="525"/>
                        </a:cxn>
                      </a:cxnLst>
                      <a:rect l="0" t="0" r="r" b="b"/>
                      <a:pathLst>
                        <a:path w="117" h="526">
                          <a:moveTo>
                            <a:pt x="91" y="14"/>
                          </a:moveTo>
                          <a:lnTo>
                            <a:pt x="67" y="0"/>
                          </a:lnTo>
                          <a:lnTo>
                            <a:pt x="67" y="17"/>
                          </a:lnTo>
                          <a:lnTo>
                            <a:pt x="67" y="34"/>
                          </a:lnTo>
                          <a:lnTo>
                            <a:pt x="67" y="52"/>
                          </a:lnTo>
                          <a:lnTo>
                            <a:pt x="77" y="68"/>
                          </a:lnTo>
                          <a:lnTo>
                            <a:pt x="88" y="86"/>
                          </a:lnTo>
                          <a:lnTo>
                            <a:pt x="88" y="103"/>
                          </a:lnTo>
                          <a:lnTo>
                            <a:pt x="88" y="120"/>
                          </a:lnTo>
                          <a:lnTo>
                            <a:pt x="88" y="138"/>
                          </a:lnTo>
                          <a:lnTo>
                            <a:pt x="88" y="155"/>
                          </a:lnTo>
                          <a:lnTo>
                            <a:pt x="88" y="172"/>
                          </a:lnTo>
                          <a:lnTo>
                            <a:pt x="77" y="189"/>
                          </a:lnTo>
                          <a:lnTo>
                            <a:pt x="67" y="206"/>
                          </a:lnTo>
                          <a:lnTo>
                            <a:pt x="49" y="224"/>
                          </a:lnTo>
                          <a:lnTo>
                            <a:pt x="19" y="241"/>
                          </a:lnTo>
                          <a:lnTo>
                            <a:pt x="9" y="258"/>
                          </a:lnTo>
                          <a:lnTo>
                            <a:pt x="0" y="276"/>
                          </a:lnTo>
                          <a:lnTo>
                            <a:pt x="0" y="293"/>
                          </a:lnTo>
                          <a:lnTo>
                            <a:pt x="9" y="319"/>
                          </a:lnTo>
                          <a:lnTo>
                            <a:pt x="28" y="327"/>
                          </a:lnTo>
                          <a:lnTo>
                            <a:pt x="28" y="344"/>
                          </a:lnTo>
                          <a:lnTo>
                            <a:pt x="39" y="362"/>
                          </a:lnTo>
                          <a:lnTo>
                            <a:pt x="77" y="387"/>
                          </a:lnTo>
                          <a:lnTo>
                            <a:pt x="97" y="405"/>
                          </a:lnTo>
                          <a:lnTo>
                            <a:pt x="116" y="422"/>
                          </a:lnTo>
                          <a:lnTo>
                            <a:pt x="116" y="440"/>
                          </a:lnTo>
                          <a:lnTo>
                            <a:pt x="107" y="457"/>
                          </a:lnTo>
                          <a:lnTo>
                            <a:pt x="97" y="473"/>
                          </a:lnTo>
                          <a:lnTo>
                            <a:pt x="97" y="491"/>
                          </a:lnTo>
                          <a:lnTo>
                            <a:pt x="77" y="508"/>
                          </a:lnTo>
                          <a:lnTo>
                            <a:pt x="67" y="525"/>
                          </a:lnTo>
                        </a:path>
                      </a:pathLst>
                    </a:custGeom>
                    <a:noFill/>
                    <a:ln w="254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Freeform 101">
                      <a:extLst>
                        <a:ext uri="{FF2B5EF4-FFF2-40B4-BE49-F238E27FC236}">
                          <a16:creationId xmlns:a16="http://schemas.microsoft.com/office/drawing/2014/main" id="{921AE6A0-89C0-F746-8560-31B08DB8C1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56" y="1979"/>
                      <a:ext cx="186" cy="161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21"/>
                        </a:cxn>
                        <a:cxn ang="0">
                          <a:pos x="20" y="30"/>
                        </a:cxn>
                        <a:cxn ang="0">
                          <a:pos x="30" y="47"/>
                        </a:cxn>
                        <a:cxn ang="0">
                          <a:pos x="49" y="56"/>
                        </a:cxn>
                        <a:cxn ang="0">
                          <a:pos x="68" y="73"/>
                        </a:cxn>
                        <a:cxn ang="0">
                          <a:pos x="78" y="90"/>
                        </a:cxn>
                        <a:cxn ang="0">
                          <a:pos x="88" y="107"/>
                        </a:cxn>
                        <a:cxn ang="0">
                          <a:pos x="107" y="117"/>
                        </a:cxn>
                        <a:cxn ang="0">
                          <a:pos x="127" y="125"/>
                        </a:cxn>
                        <a:cxn ang="0">
                          <a:pos x="146" y="134"/>
                        </a:cxn>
                        <a:cxn ang="0">
                          <a:pos x="165" y="151"/>
                        </a:cxn>
                        <a:cxn ang="0">
                          <a:pos x="185" y="160"/>
                        </a:cxn>
                      </a:cxnLst>
                      <a:rect l="0" t="0" r="r" b="b"/>
                      <a:pathLst>
                        <a:path w="186" h="161">
                          <a:moveTo>
                            <a:pt x="23" y="0"/>
                          </a:moveTo>
                          <a:lnTo>
                            <a:pt x="0" y="21"/>
                          </a:lnTo>
                          <a:lnTo>
                            <a:pt x="20" y="30"/>
                          </a:lnTo>
                          <a:lnTo>
                            <a:pt x="30" y="47"/>
                          </a:lnTo>
                          <a:lnTo>
                            <a:pt x="49" y="56"/>
                          </a:lnTo>
                          <a:lnTo>
                            <a:pt x="68" y="73"/>
                          </a:lnTo>
                          <a:lnTo>
                            <a:pt x="78" y="90"/>
                          </a:lnTo>
                          <a:lnTo>
                            <a:pt x="88" y="107"/>
                          </a:lnTo>
                          <a:lnTo>
                            <a:pt x="107" y="117"/>
                          </a:lnTo>
                          <a:lnTo>
                            <a:pt x="127" y="125"/>
                          </a:lnTo>
                          <a:lnTo>
                            <a:pt x="146" y="134"/>
                          </a:lnTo>
                          <a:lnTo>
                            <a:pt x="165" y="151"/>
                          </a:lnTo>
                          <a:lnTo>
                            <a:pt x="185" y="160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" name="Freeform 102">
                      <a:extLst>
                        <a:ext uri="{FF2B5EF4-FFF2-40B4-BE49-F238E27FC236}">
                          <a16:creationId xmlns:a16="http://schemas.microsoft.com/office/drawing/2014/main" id="{F6B2C778-20B7-5F4B-9207-05B5BD4593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2" y="1880"/>
                      <a:ext cx="198" cy="147"/>
                    </a:xfrm>
                    <a:custGeom>
                      <a:avLst/>
                      <a:gdLst/>
                      <a:ahLst/>
                      <a:cxnLst>
                        <a:cxn ang="0">
                          <a:pos x="197" y="9"/>
                        </a:cxn>
                        <a:cxn ang="0">
                          <a:pos x="174" y="0"/>
                        </a:cxn>
                        <a:cxn ang="0">
                          <a:pos x="135" y="25"/>
                        </a:cxn>
                        <a:cxn ang="0">
                          <a:pos x="106" y="43"/>
                        </a:cxn>
                        <a:cxn ang="0">
                          <a:pos x="86" y="43"/>
                        </a:cxn>
                        <a:cxn ang="0">
                          <a:pos x="77" y="60"/>
                        </a:cxn>
                        <a:cxn ang="0">
                          <a:pos x="67" y="77"/>
                        </a:cxn>
                        <a:cxn ang="0">
                          <a:pos x="58" y="95"/>
                        </a:cxn>
                        <a:cxn ang="0">
                          <a:pos x="28" y="103"/>
                        </a:cxn>
                        <a:cxn ang="0">
                          <a:pos x="19" y="120"/>
                        </a:cxn>
                        <a:cxn ang="0">
                          <a:pos x="0" y="129"/>
                        </a:cxn>
                        <a:cxn ang="0">
                          <a:pos x="0" y="146"/>
                        </a:cxn>
                      </a:cxnLst>
                      <a:rect l="0" t="0" r="r" b="b"/>
                      <a:pathLst>
                        <a:path w="198" h="147">
                          <a:moveTo>
                            <a:pt x="197" y="9"/>
                          </a:moveTo>
                          <a:lnTo>
                            <a:pt x="174" y="0"/>
                          </a:lnTo>
                          <a:lnTo>
                            <a:pt x="135" y="25"/>
                          </a:lnTo>
                          <a:lnTo>
                            <a:pt x="106" y="43"/>
                          </a:lnTo>
                          <a:lnTo>
                            <a:pt x="86" y="43"/>
                          </a:lnTo>
                          <a:lnTo>
                            <a:pt x="77" y="60"/>
                          </a:lnTo>
                          <a:lnTo>
                            <a:pt x="67" y="77"/>
                          </a:lnTo>
                          <a:lnTo>
                            <a:pt x="58" y="95"/>
                          </a:lnTo>
                          <a:lnTo>
                            <a:pt x="28" y="103"/>
                          </a:lnTo>
                          <a:lnTo>
                            <a:pt x="19" y="120"/>
                          </a:lnTo>
                          <a:lnTo>
                            <a:pt x="0" y="129"/>
                          </a:lnTo>
                          <a:lnTo>
                            <a:pt x="0" y="146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" name="Freeform 103">
                      <a:extLst>
                        <a:ext uri="{FF2B5EF4-FFF2-40B4-BE49-F238E27FC236}">
                          <a16:creationId xmlns:a16="http://schemas.microsoft.com/office/drawing/2014/main" id="{7C644524-4954-4943-AF40-4A02CB0956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30" y="2052"/>
                      <a:ext cx="102" cy="1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"/>
                        </a:cxn>
                        <a:cxn ang="0">
                          <a:pos x="23" y="9"/>
                        </a:cxn>
                        <a:cxn ang="0">
                          <a:pos x="42" y="9"/>
                        </a:cxn>
                        <a:cxn ang="0">
                          <a:pos x="62" y="9"/>
                        </a:cxn>
                        <a:cxn ang="0">
                          <a:pos x="81" y="9"/>
                        </a:cxn>
                        <a:cxn ang="0">
                          <a:pos x="101" y="0"/>
                        </a:cxn>
                      </a:cxnLst>
                      <a:rect l="0" t="0" r="r" b="b"/>
                      <a:pathLst>
                        <a:path w="102" h="18">
                          <a:moveTo>
                            <a:pt x="0" y="17"/>
                          </a:moveTo>
                          <a:lnTo>
                            <a:pt x="23" y="9"/>
                          </a:lnTo>
                          <a:lnTo>
                            <a:pt x="42" y="9"/>
                          </a:lnTo>
                          <a:lnTo>
                            <a:pt x="62" y="9"/>
                          </a:lnTo>
                          <a:lnTo>
                            <a:pt x="81" y="9"/>
                          </a:lnTo>
                          <a:lnTo>
                            <a:pt x="101" y="0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Freeform 104">
                      <a:extLst>
                        <a:ext uri="{FF2B5EF4-FFF2-40B4-BE49-F238E27FC236}">
                          <a16:creationId xmlns:a16="http://schemas.microsoft.com/office/drawing/2014/main" id="{FA212960-9905-C94A-8054-6F25E55D9A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" y="2159"/>
                      <a:ext cx="50" cy="58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0"/>
                        </a:cxn>
                        <a:cxn ang="0">
                          <a:pos x="48" y="23"/>
                        </a:cxn>
                        <a:cxn ang="0">
                          <a:pos x="28" y="31"/>
                        </a:cxn>
                        <a:cxn ang="0">
                          <a:pos x="19" y="48"/>
                        </a:cxn>
                        <a:cxn ang="0">
                          <a:pos x="0" y="57"/>
                        </a:cxn>
                      </a:cxnLst>
                      <a:rect l="0" t="0" r="r" b="b"/>
                      <a:pathLst>
                        <a:path w="50" h="58">
                          <a:moveTo>
                            <a:pt x="49" y="0"/>
                          </a:moveTo>
                          <a:lnTo>
                            <a:pt x="48" y="23"/>
                          </a:lnTo>
                          <a:lnTo>
                            <a:pt x="28" y="31"/>
                          </a:lnTo>
                          <a:lnTo>
                            <a:pt x="19" y="48"/>
                          </a:lnTo>
                          <a:lnTo>
                            <a:pt x="0" y="57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" name="Freeform 105">
                      <a:extLst>
                        <a:ext uri="{FF2B5EF4-FFF2-40B4-BE49-F238E27FC236}">
                          <a16:creationId xmlns:a16="http://schemas.microsoft.com/office/drawing/2014/main" id="{270BF976-CA8A-3D41-8EE5-5D7972C9F9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76" y="1914"/>
                      <a:ext cx="88" cy="62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21"/>
                        </a:cxn>
                        <a:cxn ang="0">
                          <a:pos x="0" y="0"/>
                        </a:cxn>
                        <a:cxn ang="0">
                          <a:pos x="10" y="18"/>
                        </a:cxn>
                        <a:cxn ang="0">
                          <a:pos x="29" y="18"/>
                        </a:cxn>
                        <a:cxn ang="0">
                          <a:pos x="38" y="35"/>
                        </a:cxn>
                        <a:cxn ang="0">
                          <a:pos x="58" y="35"/>
                        </a:cxn>
                        <a:cxn ang="0">
                          <a:pos x="68" y="53"/>
                        </a:cxn>
                        <a:cxn ang="0">
                          <a:pos x="87" y="61"/>
                        </a:cxn>
                      </a:cxnLst>
                      <a:rect l="0" t="0" r="r" b="b"/>
                      <a:pathLst>
                        <a:path w="88" h="62">
                          <a:moveTo>
                            <a:pt x="3" y="21"/>
                          </a:moveTo>
                          <a:lnTo>
                            <a:pt x="0" y="0"/>
                          </a:lnTo>
                          <a:lnTo>
                            <a:pt x="10" y="18"/>
                          </a:lnTo>
                          <a:lnTo>
                            <a:pt x="29" y="18"/>
                          </a:lnTo>
                          <a:lnTo>
                            <a:pt x="38" y="35"/>
                          </a:lnTo>
                          <a:lnTo>
                            <a:pt x="58" y="35"/>
                          </a:lnTo>
                          <a:lnTo>
                            <a:pt x="68" y="53"/>
                          </a:lnTo>
                          <a:lnTo>
                            <a:pt x="87" y="61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29" name="Group 106">
                  <a:extLst>
                    <a:ext uri="{FF2B5EF4-FFF2-40B4-BE49-F238E27FC236}">
                      <a16:creationId xmlns:a16="http://schemas.microsoft.com/office/drawing/2014/main" id="{0A68EBA4-D27A-5C49-90E9-4CE9202995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3978" y="494853"/>
                  <a:ext cx="1390472" cy="3554861"/>
                  <a:chOff x="4919" y="0"/>
                  <a:chExt cx="1196" cy="3084"/>
                </a:xfrm>
              </p:grpSpPr>
              <p:pic>
                <p:nvPicPr>
                  <p:cNvPr id="30" name="Picture 107" descr="tree_spruce-f">
                    <a:extLst>
                      <a:ext uri="{FF2B5EF4-FFF2-40B4-BE49-F238E27FC236}">
                        <a16:creationId xmlns:a16="http://schemas.microsoft.com/office/drawing/2014/main" id="{1E380CFC-20C3-404D-B8DC-89EE543E5E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19" y="0"/>
                    <a:ext cx="1196" cy="26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31" name="Group 108">
                    <a:extLst>
                      <a:ext uri="{FF2B5EF4-FFF2-40B4-BE49-F238E27FC236}">
                        <a16:creationId xmlns:a16="http://schemas.microsoft.com/office/drawing/2014/main" id="{DE774293-2C4C-2044-A875-629080874A8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170" y="2558"/>
                    <a:ext cx="360" cy="526"/>
                    <a:chOff x="582" y="1785"/>
                    <a:chExt cx="360" cy="526"/>
                  </a:xfrm>
                </p:grpSpPr>
                <p:sp>
                  <p:nvSpPr>
                    <p:cNvPr id="39" name="Freeform 109">
                      <a:extLst>
                        <a:ext uri="{FF2B5EF4-FFF2-40B4-BE49-F238E27FC236}">
                          <a16:creationId xmlns:a16="http://schemas.microsoft.com/office/drawing/2014/main" id="{E5813924-E14B-184E-BD11-F5500EBA63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8" y="1785"/>
                      <a:ext cx="117" cy="526"/>
                    </a:xfrm>
                    <a:custGeom>
                      <a:avLst/>
                      <a:gdLst/>
                      <a:ahLst/>
                      <a:cxnLst>
                        <a:cxn ang="0">
                          <a:pos x="91" y="14"/>
                        </a:cxn>
                        <a:cxn ang="0">
                          <a:pos x="67" y="0"/>
                        </a:cxn>
                        <a:cxn ang="0">
                          <a:pos x="67" y="17"/>
                        </a:cxn>
                        <a:cxn ang="0">
                          <a:pos x="67" y="34"/>
                        </a:cxn>
                        <a:cxn ang="0">
                          <a:pos x="67" y="52"/>
                        </a:cxn>
                        <a:cxn ang="0">
                          <a:pos x="77" y="68"/>
                        </a:cxn>
                        <a:cxn ang="0">
                          <a:pos x="88" y="86"/>
                        </a:cxn>
                        <a:cxn ang="0">
                          <a:pos x="88" y="103"/>
                        </a:cxn>
                        <a:cxn ang="0">
                          <a:pos x="88" y="120"/>
                        </a:cxn>
                        <a:cxn ang="0">
                          <a:pos x="88" y="138"/>
                        </a:cxn>
                        <a:cxn ang="0">
                          <a:pos x="88" y="155"/>
                        </a:cxn>
                        <a:cxn ang="0">
                          <a:pos x="88" y="172"/>
                        </a:cxn>
                        <a:cxn ang="0">
                          <a:pos x="77" y="189"/>
                        </a:cxn>
                        <a:cxn ang="0">
                          <a:pos x="67" y="206"/>
                        </a:cxn>
                        <a:cxn ang="0">
                          <a:pos x="49" y="224"/>
                        </a:cxn>
                        <a:cxn ang="0">
                          <a:pos x="19" y="241"/>
                        </a:cxn>
                        <a:cxn ang="0">
                          <a:pos x="9" y="258"/>
                        </a:cxn>
                        <a:cxn ang="0">
                          <a:pos x="0" y="276"/>
                        </a:cxn>
                        <a:cxn ang="0">
                          <a:pos x="0" y="293"/>
                        </a:cxn>
                        <a:cxn ang="0">
                          <a:pos x="9" y="319"/>
                        </a:cxn>
                        <a:cxn ang="0">
                          <a:pos x="28" y="327"/>
                        </a:cxn>
                        <a:cxn ang="0">
                          <a:pos x="28" y="344"/>
                        </a:cxn>
                        <a:cxn ang="0">
                          <a:pos x="39" y="362"/>
                        </a:cxn>
                        <a:cxn ang="0">
                          <a:pos x="77" y="387"/>
                        </a:cxn>
                        <a:cxn ang="0">
                          <a:pos x="97" y="405"/>
                        </a:cxn>
                        <a:cxn ang="0">
                          <a:pos x="116" y="422"/>
                        </a:cxn>
                        <a:cxn ang="0">
                          <a:pos x="116" y="440"/>
                        </a:cxn>
                        <a:cxn ang="0">
                          <a:pos x="107" y="457"/>
                        </a:cxn>
                        <a:cxn ang="0">
                          <a:pos x="97" y="473"/>
                        </a:cxn>
                        <a:cxn ang="0">
                          <a:pos x="97" y="491"/>
                        </a:cxn>
                        <a:cxn ang="0">
                          <a:pos x="77" y="508"/>
                        </a:cxn>
                        <a:cxn ang="0">
                          <a:pos x="67" y="525"/>
                        </a:cxn>
                      </a:cxnLst>
                      <a:rect l="0" t="0" r="r" b="b"/>
                      <a:pathLst>
                        <a:path w="117" h="526">
                          <a:moveTo>
                            <a:pt x="91" y="14"/>
                          </a:moveTo>
                          <a:lnTo>
                            <a:pt x="67" y="0"/>
                          </a:lnTo>
                          <a:lnTo>
                            <a:pt x="67" y="17"/>
                          </a:lnTo>
                          <a:lnTo>
                            <a:pt x="67" y="34"/>
                          </a:lnTo>
                          <a:lnTo>
                            <a:pt x="67" y="52"/>
                          </a:lnTo>
                          <a:lnTo>
                            <a:pt x="77" y="68"/>
                          </a:lnTo>
                          <a:lnTo>
                            <a:pt x="88" y="86"/>
                          </a:lnTo>
                          <a:lnTo>
                            <a:pt x="88" y="103"/>
                          </a:lnTo>
                          <a:lnTo>
                            <a:pt x="88" y="120"/>
                          </a:lnTo>
                          <a:lnTo>
                            <a:pt x="88" y="138"/>
                          </a:lnTo>
                          <a:lnTo>
                            <a:pt x="88" y="155"/>
                          </a:lnTo>
                          <a:lnTo>
                            <a:pt x="88" y="172"/>
                          </a:lnTo>
                          <a:lnTo>
                            <a:pt x="77" y="189"/>
                          </a:lnTo>
                          <a:lnTo>
                            <a:pt x="67" y="206"/>
                          </a:lnTo>
                          <a:lnTo>
                            <a:pt x="49" y="224"/>
                          </a:lnTo>
                          <a:lnTo>
                            <a:pt x="19" y="241"/>
                          </a:lnTo>
                          <a:lnTo>
                            <a:pt x="9" y="258"/>
                          </a:lnTo>
                          <a:lnTo>
                            <a:pt x="0" y="276"/>
                          </a:lnTo>
                          <a:lnTo>
                            <a:pt x="0" y="293"/>
                          </a:lnTo>
                          <a:lnTo>
                            <a:pt x="9" y="319"/>
                          </a:lnTo>
                          <a:lnTo>
                            <a:pt x="28" y="327"/>
                          </a:lnTo>
                          <a:lnTo>
                            <a:pt x="28" y="344"/>
                          </a:lnTo>
                          <a:lnTo>
                            <a:pt x="39" y="362"/>
                          </a:lnTo>
                          <a:lnTo>
                            <a:pt x="77" y="387"/>
                          </a:lnTo>
                          <a:lnTo>
                            <a:pt x="97" y="405"/>
                          </a:lnTo>
                          <a:lnTo>
                            <a:pt x="116" y="422"/>
                          </a:lnTo>
                          <a:lnTo>
                            <a:pt x="116" y="440"/>
                          </a:lnTo>
                          <a:lnTo>
                            <a:pt x="107" y="457"/>
                          </a:lnTo>
                          <a:lnTo>
                            <a:pt x="97" y="473"/>
                          </a:lnTo>
                          <a:lnTo>
                            <a:pt x="97" y="491"/>
                          </a:lnTo>
                          <a:lnTo>
                            <a:pt x="77" y="508"/>
                          </a:lnTo>
                          <a:lnTo>
                            <a:pt x="67" y="525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Freeform 110">
                      <a:extLst>
                        <a:ext uri="{FF2B5EF4-FFF2-40B4-BE49-F238E27FC236}">
                          <a16:creationId xmlns:a16="http://schemas.microsoft.com/office/drawing/2014/main" id="{760CAF8C-056B-754F-A979-C16179D011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56" y="1979"/>
                      <a:ext cx="186" cy="161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21"/>
                        </a:cxn>
                        <a:cxn ang="0">
                          <a:pos x="20" y="30"/>
                        </a:cxn>
                        <a:cxn ang="0">
                          <a:pos x="30" y="47"/>
                        </a:cxn>
                        <a:cxn ang="0">
                          <a:pos x="49" y="56"/>
                        </a:cxn>
                        <a:cxn ang="0">
                          <a:pos x="68" y="73"/>
                        </a:cxn>
                        <a:cxn ang="0">
                          <a:pos x="78" y="90"/>
                        </a:cxn>
                        <a:cxn ang="0">
                          <a:pos x="88" y="107"/>
                        </a:cxn>
                        <a:cxn ang="0">
                          <a:pos x="107" y="117"/>
                        </a:cxn>
                        <a:cxn ang="0">
                          <a:pos x="127" y="125"/>
                        </a:cxn>
                        <a:cxn ang="0">
                          <a:pos x="146" y="134"/>
                        </a:cxn>
                        <a:cxn ang="0">
                          <a:pos x="165" y="151"/>
                        </a:cxn>
                        <a:cxn ang="0">
                          <a:pos x="185" y="160"/>
                        </a:cxn>
                      </a:cxnLst>
                      <a:rect l="0" t="0" r="r" b="b"/>
                      <a:pathLst>
                        <a:path w="186" h="161">
                          <a:moveTo>
                            <a:pt x="23" y="0"/>
                          </a:moveTo>
                          <a:lnTo>
                            <a:pt x="0" y="21"/>
                          </a:lnTo>
                          <a:lnTo>
                            <a:pt x="20" y="30"/>
                          </a:lnTo>
                          <a:lnTo>
                            <a:pt x="30" y="47"/>
                          </a:lnTo>
                          <a:lnTo>
                            <a:pt x="49" y="56"/>
                          </a:lnTo>
                          <a:lnTo>
                            <a:pt x="68" y="73"/>
                          </a:lnTo>
                          <a:lnTo>
                            <a:pt x="78" y="90"/>
                          </a:lnTo>
                          <a:lnTo>
                            <a:pt x="88" y="107"/>
                          </a:lnTo>
                          <a:lnTo>
                            <a:pt x="107" y="117"/>
                          </a:lnTo>
                          <a:lnTo>
                            <a:pt x="127" y="125"/>
                          </a:lnTo>
                          <a:lnTo>
                            <a:pt x="146" y="134"/>
                          </a:lnTo>
                          <a:lnTo>
                            <a:pt x="165" y="151"/>
                          </a:lnTo>
                          <a:lnTo>
                            <a:pt x="185" y="160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" name="Freeform 111">
                      <a:extLst>
                        <a:ext uri="{FF2B5EF4-FFF2-40B4-BE49-F238E27FC236}">
                          <a16:creationId xmlns:a16="http://schemas.microsoft.com/office/drawing/2014/main" id="{AA567263-6B75-D04B-B466-A5E11413D2B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2" y="1880"/>
                      <a:ext cx="198" cy="147"/>
                    </a:xfrm>
                    <a:custGeom>
                      <a:avLst/>
                      <a:gdLst/>
                      <a:ahLst/>
                      <a:cxnLst>
                        <a:cxn ang="0">
                          <a:pos x="197" y="9"/>
                        </a:cxn>
                        <a:cxn ang="0">
                          <a:pos x="174" y="0"/>
                        </a:cxn>
                        <a:cxn ang="0">
                          <a:pos x="135" y="25"/>
                        </a:cxn>
                        <a:cxn ang="0">
                          <a:pos x="106" y="43"/>
                        </a:cxn>
                        <a:cxn ang="0">
                          <a:pos x="86" y="43"/>
                        </a:cxn>
                        <a:cxn ang="0">
                          <a:pos x="77" y="60"/>
                        </a:cxn>
                        <a:cxn ang="0">
                          <a:pos x="67" y="77"/>
                        </a:cxn>
                        <a:cxn ang="0">
                          <a:pos x="58" y="95"/>
                        </a:cxn>
                        <a:cxn ang="0">
                          <a:pos x="28" y="103"/>
                        </a:cxn>
                        <a:cxn ang="0">
                          <a:pos x="19" y="120"/>
                        </a:cxn>
                        <a:cxn ang="0">
                          <a:pos x="0" y="129"/>
                        </a:cxn>
                        <a:cxn ang="0">
                          <a:pos x="0" y="146"/>
                        </a:cxn>
                      </a:cxnLst>
                      <a:rect l="0" t="0" r="r" b="b"/>
                      <a:pathLst>
                        <a:path w="198" h="147">
                          <a:moveTo>
                            <a:pt x="197" y="9"/>
                          </a:moveTo>
                          <a:lnTo>
                            <a:pt x="174" y="0"/>
                          </a:lnTo>
                          <a:lnTo>
                            <a:pt x="135" y="25"/>
                          </a:lnTo>
                          <a:lnTo>
                            <a:pt x="106" y="43"/>
                          </a:lnTo>
                          <a:lnTo>
                            <a:pt x="86" y="43"/>
                          </a:lnTo>
                          <a:lnTo>
                            <a:pt x="77" y="60"/>
                          </a:lnTo>
                          <a:lnTo>
                            <a:pt x="67" y="77"/>
                          </a:lnTo>
                          <a:lnTo>
                            <a:pt x="58" y="95"/>
                          </a:lnTo>
                          <a:lnTo>
                            <a:pt x="28" y="103"/>
                          </a:lnTo>
                          <a:lnTo>
                            <a:pt x="19" y="120"/>
                          </a:lnTo>
                          <a:lnTo>
                            <a:pt x="0" y="129"/>
                          </a:lnTo>
                          <a:lnTo>
                            <a:pt x="0" y="146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Freeform 112">
                      <a:extLst>
                        <a:ext uri="{FF2B5EF4-FFF2-40B4-BE49-F238E27FC236}">
                          <a16:creationId xmlns:a16="http://schemas.microsoft.com/office/drawing/2014/main" id="{A9295F11-4656-6140-B0E2-14F3BFFCAC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30" y="2052"/>
                      <a:ext cx="102" cy="1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"/>
                        </a:cxn>
                        <a:cxn ang="0">
                          <a:pos x="23" y="9"/>
                        </a:cxn>
                        <a:cxn ang="0">
                          <a:pos x="42" y="9"/>
                        </a:cxn>
                        <a:cxn ang="0">
                          <a:pos x="62" y="9"/>
                        </a:cxn>
                        <a:cxn ang="0">
                          <a:pos x="81" y="9"/>
                        </a:cxn>
                        <a:cxn ang="0">
                          <a:pos x="101" y="0"/>
                        </a:cxn>
                      </a:cxnLst>
                      <a:rect l="0" t="0" r="r" b="b"/>
                      <a:pathLst>
                        <a:path w="102" h="18">
                          <a:moveTo>
                            <a:pt x="0" y="17"/>
                          </a:moveTo>
                          <a:lnTo>
                            <a:pt x="23" y="9"/>
                          </a:lnTo>
                          <a:lnTo>
                            <a:pt x="42" y="9"/>
                          </a:lnTo>
                          <a:lnTo>
                            <a:pt x="62" y="9"/>
                          </a:lnTo>
                          <a:lnTo>
                            <a:pt x="81" y="9"/>
                          </a:lnTo>
                          <a:lnTo>
                            <a:pt x="101" y="0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" name="Freeform 113">
                      <a:extLst>
                        <a:ext uri="{FF2B5EF4-FFF2-40B4-BE49-F238E27FC236}">
                          <a16:creationId xmlns:a16="http://schemas.microsoft.com/office/drawing/2014/main" id="{699D4702-9C00-AC42-B4CE-C5328A32C2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" y="2159"/>
                      <a:ext cx="50" cy="58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0"/>
                        </a:cxn>
                        <a:cxn ang="0">
                          <a:pos x="48" y="23"/>
                        </a:cxn>
                        <a:cxn ang="0">
                          <a:pos x="28" y="31"/>
                        </a:cxn>
                        <a:cxn ang="0">
                          <a:pos x="19" y="48"/>
                        </a:cxn>
                        <a:cxn ang="0">
                          <a:pos x="0" y="57"/>
                        </a:cxn>
                      </a:cxnLst>
                      <a:rect l="0" t="0" r="r" b="b"/>
                      <a:pathLst>
                        <a:path w="50" h="58">
                          <a:moveTo>
                            <a:pt x="49" y="0"/>
                          </a:moveTo>
                          <a:lnTo>
                            <a:pt x="48" y="23"/>
                          </a:lnTo>
                          <a:lnTo>
                            <a:pt x="28" y="31"/>
                          </a:lnTo>
                          <a:lnTo>
                            <a:pt x="19" y="48"/>
                          </a:lnTo>
                          <a:lnTo>
                            <a:pt x="0" y="57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" name="Freeform 114">
                      <a:extLst>
                        <a:ext uri="{FF2B5EF4-FFF2-40B4-BE49-F238E27FC236}">
                          <a16:creationId xmlns:a16="http://schemas.microsoft.com/office/drawing/2014/main" id="{7EF24ECB-97BC-D740-9780-988683C08B7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76" y="1914"/>
                      <a:ext cx="88" cy="62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21"/>
                        </a:cxn>
                        <a:cxn ang="0">
                          <a:pos x="0" y="0"/>
                        </a:cxn>
                        <a:cxn ang="0">
                          <a:pos x="10" y="18"/>
                        </a:cxn>
                        <a:cxn ang="0">
                          <a:pos x="29" y="18"/>
                        </a:cxn>
                        <a:cxn ang="0">
                          <a:pos x="38" y="35"/>
                        </a:cxn>
                        <a:cxn ang="0">
                          <a:pos x="58" y="35"/>
                        </a:cxn>
                        <a:cxn ang="0">
                          <a:pos x="68" y="53"/>
                        </a:cxn>
                        <a:cxn ang="0">
                          <a:pos x="87" y="61"/>
                        </a:cxn>
                      </a:cxnLst>
                      <a:rect l="0" t="0" r="r" b="b"/>
                      <a:pathLst>
                        <a:path w="88" h="62">
                          <a:moveTo>
                            <a:pt x="3" y="21"/>
                          </a:moveTo>
                          <a:lnTo>
                            <a:pt x="0" y="0"/>
                          </a:lnTo>
                          <a:lnTo>
                            <a:pt x="10" y="18"/>
                          </a:lnTo>
                          <a:lnTo>
                            <a:pt x="29" y="18"/>
                          </a:lnTo>
                          <a:lnTo>
                            <a:pt x="38" y="35"/>
                          </a:lnTo>
                          <a:lnTo>
                            <a:pt x="58" y="35"/>
                          </a:lnTo>
                          <a:lnTo>
                            <a:pt x="68" y="53"/>
                          </a:lnTo>
                          <a:lnTo>
                            <a:pt x="87" y="61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" name="Group 115">
                    <a:extLst>
                      <a:ext uri="{FF2B5EF4-FFF2-40B4-BE49-F238E27FC236}">
                        <a16:creationId xmlns:a16="http://schemas.microsoft.com/office/drawing/2014/main" id="{C8E7902E-F85C-2E40-BE58-DF2D642AE2B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75" y="2552"/>
                    <a:ext cx="360" cy="526"/>
                    <a:chOff x="582" y="1785"/>
                    <a:chExt cx="360" cy="526"/>
                  </a:xfrm>
                </p:grpSpPr>
                <p:sp>
                  <p:nvSpPr>
                    <p:cNvPr id="33" name="Freeform 116">
                      <a:extLst>
                        <a:ext uri="{FF2B5EF4-FFF2-40B4-BE49-F238E27FC236}">
                          <a16:creationId xmlns:a16="http://schemas.microsoft.com/office/drawing/2014/main" id="{BA13882F-5A8F-3B4B-B1B4-09DBBC6175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8" y="1785"/>
                      <a:ext cx="117" cy="526"/>
                    </a:xfrm>
                    <a:custGeom>
                      <a:avLst/>
                      <a:gdLst/>
                      <a:ahLst/>
                      <a:cxnLst>
                        <a:cxn ang="0">
                          <a:pos x="91" y="14"/>
                        </a:cxn>
                        <a:cxn ang="0">
                          <a:pos x="67" y="0"/>
                        </a:cxn>
                        <a:cxn ang="0">
                          <a:pos x="67" y="17"/>
                        </a:cxn>
                        <a:cxn ang="0">
                          <a:pos x="67" y="34"/>
                        </a:cxn>
                        <a:cxn ang="0">
                          <a:pos x="67" y="52"/>
                        </a:cxn>
                        <a:cxn ang="0">
                          <a:pos x="77" y="68"/>
                        </a:cxn>
                        <a:cxn ang="0">
                          <a:pos x="88" y="86"/>
                        </a:cxn>
                        <a:cxn ang="0">
                          <a:pos x="88" y="103"/>
                        </a:cxn>
                        <a:cxn ang="0">
                          <a:pos x="88" y="120"/>
                        </a:cxn>
                        <a:cxn ang="0">
                          <a:pos x="88" y="138"/>
                        </a:cxn>
                        <a:cxn ang="0">
                          <a:pos x="88" y="155"/>
                        </a:cxn>
                        <a:cxn ang="0">
                          <a:pos x="88" y="172"/>
                        </a:cxn>
                        <a:cxn ang="0">
                          <a:pos x="77" y="189"/>
                        </a:cxn>
                        <a:cxn ang="0">
                          <a:pos x="67" y="206"/>
                        </a:cxn>
                        <a:cxn ang="0">
                          <a:pos x="49" y="224"/>
                        </a:cxn>
                        <a:cxn ang="0">
                          <a:pos x="19" y="241"/>
                        </a:cxn>
                        <a:cxn ang="0">
                          <a:pos x="9" y="258"/>
                        </a:cxn>
                        <a:cxn ang="0">
                          <a:pos x="0" y="276"/>
                        </a:cxn>
                        <a:cxn ang="0">
                          <a:pos x="0" y="293"/>
                        </a:cxn>
                        <a:cxn ang="0">
                          <a:pos x="9" y="319"/>
                        </a:cxn>
                        <a:cxn ang="0">
                          <a:pos x="28" y="327"/>
                        </a:cxn>
                        <a:cxn ang="0">
                          <a:pos x="28" y="344"/>
                        </a:cxn>
                        <a:cxn ang="0">
                          <a:pos x="39" y="362"/>
                        </a:cxn>
                        <a:cxn ang="0">
                          <a:pos x="77" y="387"/>
                        </a:cxn>
                        <a:cxn ang="0">
                          <a:pos x="97" y="405"/>
                        </a:cxn>
                        <a:cxn ang="0">
                          <a:pos x="116" y="422"/>
                        </a:cxn>
                        <a:cxn ang="0">
                          <a:pos x="116" y="440"/>
                        </a:cxn>
                        <a:cxn ang="0">
                          <a:pos x="107" y="457"/>
                        </a:cxn>
                        <a:cxn ang="0">
                          <a:pos x="97" y="473"/>
                        </a:cxn>
                        <a:cxn ang="0">
                          <a:pos x="97" y="491"/>
                        </a:cxn>
                        <a:cxn ang="0">
                          <a:pos x="77" y="508"/>
                        </a:cxn>
                        <a:cxn ang="0">
                          <a:pos x="67" y="525"/>
                        </a:cxn>
                      </a:cxnLst>
                      <a:rect l="0" t="0" r="r" b="b"/>
                      <a:pathLst>
                        <a:path w="117" h="526">
                          <a:moveTo>
                            <a:pt x="91" y="14"/>
                          </a:moveTo>
                          <a:lnTo>
                            <a:pt x="67" y="0"/>
                          </a:lnTo>
                          <a:lnTo>
                            <a:pt x="67" y="17"/>
                          </a:lnTo>
                          <a:lnTo>
                            <a:pt x="67" y="34"/>
                          </a:lnTo>
                          <a:lnTo>
                            <a:pt x="67" y="52"/>
                          </a:lnTo>
                          <a:lnTo>
                            <a:pt x="77" y="68"/>
                          </a:lnTo>
                          <a:lnTo>
                            <a:pt x="88" y="86"/>
                          </a:lnTo>
                          <a:lnTo>
                            <a:pt x="88" y="103"/>
                          </a:lnTo>
                          <a:lnTo>
                            <a:pt x="88" y="120"/>
                          </a:lnTo>
                          <a:lnTo>
                            <a:pt x="88" y="138"/>
                          </a:lnTo>
                          <a:lnTo>
                            <a:pt x="88" y="155"/>
                          </a:lnTo>
                          <a:lnTo>
                            <a:pt x="88" y="172"/>
                          </a:lnTo>
                          <a:lnTo>
                            <a:pt x="77" y="189"/>
                          </a:lnTo>
                          <a:lnTo>
                            <a:pt x="67" y="206"/>
                          </a:lnTo>
                          <a:lnTo>
                            <a:pt x="49" y="224"/>
                          </a:lnTo>
                          <a:lnTo>
                            <a:pt x="19" y="241"/>
                          </a:lnTo>
                          <a:lnTo>
                            <a:pt x="9" y="258"/>
                          </a:lnTo>
                          <a:lnTo>
                            <a:pt x="0" y="276"/>
                          </a:lnTo>
                          <a:lnTo>
                            <a:pt x="0" y="293"/>
                          </a:lnTo>
                          <a:lnTo>
                            <a:pt x="9" y="319"/>
                          </a:lnTo>
                          <a:lnTo>
                            <a:pt x="28" y="327"/>
                          </a:lnTo>
                          <a:lnTo>
                            <a:pt x="28" y="344"/>
                          </a:lnTo>
                          <a:lnTo>
                            <a:pt x="39" y="362"/>
                          </a:lnTo>
                          <a:lnTo>
                            <a:pt x="77" y="387"/>
                          </a:lnTo>
                          <a:lnTo>
                            <a:pt x="97" y="405"/>
                          </a:lnTo>
                          <a:lnTo>
                            <a:pt x="116" y="422"/>
                          </a:lnTo>
                          <a:lnTo>
                            <a:pt x="116" y="440"/>
                          </a:lnTo>
                          <a:lnTo>
                            <a:pt x="107" y="457"/>
                          </a:lnTo>
                          <a:lnTo>
                            <a:pt x="97" y="473"/>
                          </a:lnTo>
                          <a:lnTo>
                            <a:pt x="97" y="491"/>
                          </a:lnTo>
                          <a:lnTo>
                            <a:pt x="77" y="508"/>
                          </a:lnTo>
                          <a:lnTo>
                            <a:pt x="67" y="525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" name="Freeform 117">
                      <a:extLst>
                        <a:ext uri="{FF2B5EF4-FFF2-40B4-BE49-F238E27FC236}">
                          <a16:creationId xmlns:a16="http://schemas.microsoft.com/office/drawing/2014/main" id="{3A3B1885-F215-BA49-9307-BCADCC6AC8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56" y="1979"/>
                      <a:ext cx="186" cy="161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21"/>
                        </a:cxn>
                        <a:cxn ang="0">
                          <a:pos x="20" y="30"/>
                        </a:cxn>
                        <a:cxn ang="0">
                          <a:pos x="30" y="47"/>
                        </a:cxn>
                        <a:cxn ang="0">
                          <a:pos x="49" y="56"/>
                        </a:cxn>
                        <a:cxn ang="0">
                          <a:pos x="68" y="73"/>
                        </a:cxn>
                        <a:cxn ang="0">
                          <a:pos x="78" y="90"/>
                        </a:cxn>
                        <a:cxn ang="0">
                          <a:pos x="88" y="107"/>
                        </a:cxn>
                        <a:cxn ang="0">
                          <a:pos x="107" y="117"/>
                        </a:cxn>
                        <a:cxn ang="0">
                          <a:pos x="127" y="125"/>
                        </a:cxn>
                        <a:cxn ang="0">
                          <a:pos x="146" y="134"/>
                        </a:cxn>
                        <a:cxn ang="0">
                          <a:pos x="165" y="151"/>
                        </a:cxn>
                        <a:cxn ang="0">
                          <a:pos x="185" y="160"/>
                        </a:cxn>
                      </a:cxnLst>
                      <a:rect l="0" t="0" r="r" b="b"/>
                      <a:pathLst>
                        <a:path w="186" h="161">
                          <a:moveTo>
                            <a:pt x="23" y="0"/>
                          </a:moveTo>
                          <a:lnTo>
                            <a:pt x="0" y="21"/>
                          </a:lnTo>
                          <a:lnTo>
                            <a:pt x="20" y="30"/>
                          </a:lnTo>
                          <a:lnTo>
                            <a:pt x="30" y="47"/>
                          </a:lnTo>
                          <a:lnTo>
                            <a:pt x="49" y="56"/>
                          </a:lnTo>
                          <a:lnTo>
                            <a:pt x="68" y="73"/>
                          </a:lnTo>
                          <a:lnTo>
                            <a:pt x="78" y="90"/>
                          </a:lnTo>
                          <a:lnTo>
                            <a:pt x="88" y="107"/>
                          </a:lnTo>
                          <a:lnTo>
                            <a:pt x="107" y="117"/>
                          </a:lnTo>
                          <a:lnTo>
                            <a:pt x="127" y="125"/>
                          </a:lnTo>
                          <a:lnTo>
                            <a:pt x="146" y="134"/>
                          </a:lnTo>
                          <a:lnTo>
                            <a:pt x="165" y="151"/>
                          </a:lnTo>
                          <a:lnTo>
                            <a:pt x="185" y="160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" name="Freeform 118">
                      <a:extLst>
                        <a:ext uri="{FF2B5EF4-FFF2-40B4-BE49-F238E27FC236}">
                          <a16:creationId xmlns:a16="http://schemas.microsoft.com/office/drawing/2014/main" id="{19FBD817-E6A0-FF4D-8FD6-AC987AC1C8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2" y="1880"/>
                      <a:ext cx="198" cy="147"/>
                    </a:xfrm>
                    <a:custGeom>
                      <a:avLst/>
                      <a:gdLst/>
                      <a:ahLst/>
                      <a:cxnLst>
                        <a:cxn ang="0">
                          <a:pos x="197" y="9"/>
                        </a:cxn>
                        <a:cxn ang="0">
                          <a:pos x="174" y="0"/>
                        </a:cxn>
                        <a:cxn ang="0">
                          <a:pos x="135" y="25"/>
                        </a:cxn>
                        <a:cxn ang="0">
                          <a:pos x="106" y="43"/>
                        </a:cxn>
                        <a:cxn ang="0">
                          <a:pos x="86" y="43"/>
                        </a:cxn>
                        <a:cxn ang="0">
                          <a:pos x="77" y="60"/>
                        </a:cxn>
                        <a:cxn ang="0">
                          <a:pos x="67" y="77"/>
                        </a:cxn>
                        <a:cxn ang="0">
                          <a:pos x="58" y="95"/>
                        </a:cxn>
                        <a:cxn ang="0">
                          <a:pos x="28" y="103"/>
                        </a:cxn>
                        <a:cxn ang="0">
                          <a:pos x="19" y="120"/>
                        </a:cxn>
                        <a:cxn ang="0">
                          <a:pos x="0" y="129"/>
                        </a:cxn>
                        <a:cxn ang="0">
                          <a:pos x="0" y="146"/>
                        </a:cxn>
                      </a:cxnLst>
                      <a:rect l="0" t="0" r="r" b="b"/>
                      <a:pathLst>
                        <a:path w="198" h="147">
                          <a:moveTo>
                            <a:pt x="197" y="9"/>
                          </a:moveTo>
                          <a:lnTo>
                            <a:pt x="174" y="0"/>
                          </a:lnTo>
                          <a:lnTo>
                            <a:pt x="135" y="25"/>
                          </a:lnTo>
                          <a:lnTo>
                            <a:pt x="106" y="43"/>
                          </a:lnTo>
                          <a:lnTo>
                            <a:pt x="86" y="43"/>
                          </a:lnTo>
                          <a:lnTo>
                            <a:pt x="77" y="60"/>
                          </a:lnTo>
                          <a:lnTo>
                            <a:pt x="67" y="77"/>
                          </a:lnTo>
                          <a:lnTo>
                            <a:pt x="58" y="95"/>
                          </a:lnTo>
                          <a:lnTo>
                            <a:pt x="28" y="103"/>
                          </a:lnTo>
                          <a:lnTo>
                            <a:pt x="19" y="120"/>
                          </a:lnTo>
                          <a:lnTo>
                            <a:pt x="0" y="129"/>
                          </a:lnTo>
                          <a:lnTo>
                            <a:pt x="0" y="146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119">
                      <a:extLst>
                        <a:ext uri="{FF2B5EF4-FFF2-40B4-BE49-F238E27FC236}">
                          <a16:creationId xmlns:a16="http://schemas.microsoft.com/office/drawing/2014/main" id="{2A2DFE57-5EEB-C744-81FE-D85B26ED8E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30" y="2052"/>
                      <a:ext cx="102" cy="1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"/>
                        </a:cxn>
                        <a:cxn ang="0">
                          <a:pos x="23" y="9"/>
                        </a:cxn>
                        <a:cxn ang="0">
                          <a:pos x="42" y="9"/>
                        </a:cxn>
                        <a:cxn ang="0">
                          <a:pos x="62" y="9"/>
                        </a:cxn>
                        <a:cxn ang="0">
                          <a:pos x="81" y="9"/>
                        </a:cxn>
                        <a:cxn ang="0">
                          <a:pos x="101" y="0"/>
                        </a:cxn>
                      </a:cxnLst>
                      <a:rect l="0" t="0" r="r" b="b"/>
                      <a:pathLst>
                        <a:path w="102" h="18">
                          <a:moveTo>
                            <a:pt x="0" y="17"/>
                          </a:moveTo>
                          <a:lnTo>
                            <a:pt x="23" y="9"/>
                          </a:lnTo>
                          <a:lnTo>
                            <a:pt x="42" y="9"/>
                          </a:lnTo>
                          <a:lnTo>
                            <a:pt x="62" y="9"/>
                          </a:lnTo>
                          <a:lnTo>
                            <a:pt x="81" y="9"/>
                          </a:lnTo>
                          <a:lnTo>
                            <a:pt x="101" y="0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120">
                      <a:extLst>
                        <a:ext uri="{FF2B5EF4-FFF2-40B4-BE49-F238E27FC236}">
                          <a16:creationId xmlns:a16="http://schemas.microsoft.com/office/drawing/2014/main" id="{57447D45-5005-C44E-8A3A-81782056BA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" y="2159"/>
                      <a:ext cx="50" cy="58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0"/>
                        </a:cxn>
                        <a:cxn ang="0">
                          <a:pos x="48" y="23"/>
                        </a:cxn>
                        <a:cxn ang="0">
                          <a:pos x="28" y="31"/>
                        </a:cxn>
                        <a:cxn ang="0">
                          <a:pos x="19" y="48"/>
                        </a:cxn>
                        <a:cxn ang="0">
                          <a:pos x="0" y="57"/>
                        </a:cxn>
                      </a:cxnLst>
                      <a:rect l="0" t="0" r="r" b="b"/>
                      <a:pathLst>
                        <a:path w="50" h="58">
                          <a:moveTo>
                            <a:pt x="49" y="0"/>
                          </a:moveTo>
                          <a:lnTo>
                            <a:pt x="48" y="23"/>
                          </a:lnTo>
                          <a:lnTo>
                            <a:pt x="28" y="31"/>
                          </a:lnTo>
                          <a:lnTo>
                            <a:pt x="19" y="48"/>
                          </a:lnTo>
                          <a:lnTo>
                            <a:pt x="0" y="57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121">
                      <a:extLst>
                        <a:ext uri="{FF2B5EF4-FFF2-40B4-BE49-F238E27FC236}">
                          <a16:creationId xmlns:a16="http://schemas.microsoft.com/office/drawing/2014/main" id="{1EA92C43-40E0-CE4F-84CC-E4ACE6AA88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76" y="1914"/>
                      <a:ext cx="88" cy="62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21"/>
                        </a:cxn>
                        <a:cxn ang="0">
                          <a:pos x="0" y="0"/>
                        </a:cxn>
                        <a:cxn ang="0">
                          <a:pos x="10" y="18"/>
                        </a:cxn>
                        <a:cxn ang="0">
                          <a:pos x="29" y="18"/>
                        </a:cxn>
                        <a:cxn ang="0">
                          <a:pos x="38" y="35"/>
                        </a:cxn>
                        <a:cxn ang="0">
                          <a:pos x="58" y="35"/>
                        </a:cxn>
                        <a:cxn ang="0">
                          <a:pos x="68" y="53"/>
                        </a:cxn>
                        <a:cxn ang="0">
                          <a:pos x="87" y="61"/>
                        </a:cxn>
                      </a:cxnLst>
                      <a:rect l="0" t="0" r="r" b="b"/>
                      <a:pathLst>
                        <a:path w="88" h="62">
                          <a:moveTo>
                            <a:pt x="3" y="21"/>
                          </a:moveTo>
                          <a:lnTo>
                            <a:pt x="0" y="0"/>
                          </a:lnTo>
                          <a:lnTo>
                            <a:pt x="10" y="18"/>
                          </a:lnTo>
                          <a:lnTo>
                            <a:pt x="29" y="18"/>
                          </a:lnTo>
                          <a:lnTo>
                            <a:pt x="38" y="35"/>
                          </a:lnTo>
                          <a:lnTo>
                            <a:pt x="58" y="35"/>
                          </a:lnTo>
                          <a:lnTo>
                            <a:pt x="68" y="53"/>
                          </a:lnTo>
                          <a:lnTo>
                            <a:pt x="87" y="61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</p:grpSp>
      <p:sp>
        <p:nvSpPr>
          <p:cNvPr id="81" name="Line 124">
            <a:extLst>
              <a:ext uri="{FF2B5EF4-FFF2-40B4-BE49-F238E27FC236}">
                <a16:creationId xmlns:a16="http://schemas.microsoft.com/office/drawing/2014/main" id="{AF370BF7-B692-D941-A8F3-5B30FBD520E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713873" y="4175126"/>
            <a:ext cx="738187" cy="6000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3" name="Rectangle 17">
            <a:extLst>
              <a:ext uri="{FF2B5EF4-FFF2-40B4-BE49-F238E27FC236}">
                <a16:creationId xmlns:a16="http://schemas.microsoft.com/office/drawing/2014/main" id="{87A67AE5-5D24-234E-B06C-A6B4040AC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314" y="4750842"/>
            <a:ext cx="1088441" cy="58221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3200" dirty="0">
                <a:latin typeface="Helvetica" pitchFamily="2" charset="0"/>
              </a:rPr>
              <a:t>NH</a:t>
            </a:r>
            <a:r>
              <a:rPr lang="en-US" sz="3200" baseline="-25000" dirty="0">
                <a:latin typeface="Helvetica" pitchFamily="2" charset="0"/>
              </a:rPr>
              <a:t>4</a:t>
            </a:r>
            <a:r>
              <a:rPr lang="en-US" sz="3200" baseline="30000" dirty="0">
                <a:latin typeface="Helvetica" pitchFamily="2" charset="0"/>
              </a:rPr>
              <a:t>+</a:t>
            </a:r>
          </a:p>
        </p:txBody>
      </p:sp>
      <p:sp>
        <p:nvSpPr>
          <p:cNvPr id="84" name="Line 20">
            <a:extLst>
              <a:ext uri="{FF2B5EF4-FFF2-40B4-BE49-F238E27FC236}">
                <a16:creationId xmlns:a16="http://schemas.microsoft.com/office/drawing/2014/main" id="{F3A760AC-31F9-6548-981A-9D25F832EFA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7751" y="5049291"/>
            <a:ext cx="10810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5" name="Line 25">
            <a:extLst>
              <a:ext uri="{FF2B5EF4-FFF2-40B4-BE49-F238E27FC236}">
                <a16:creationId xmlns:a16="http://schemas.microsoft.com/office/drawing/2014/main" id="{B87DCE15-93CD-7243-BFBB-9070415459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78344" y="5115539"/>
            <a:ext cx="3413896" cy="426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6" name="Rectangle 28">
            <a:extLst>
              <a:ext uri="{FF2B5EF4-FFF2-40B4-BE49-F238E27FC236}">
                <a16:creationId xmlns:a16="http://schemas.microsoft.com/office/drawing/2014/main" id="{A7A9FC28-E45D-0947-B811-EAFCA9574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957" y="5284535"/>
            <a:ext cx="189661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2000" i="1" dirty="0">
                <a:latin typeface="Helvetica" pitchFamily="2" charset="0"/>
              </a:rPr>
              <a:t>Transformation</a:t>
            </a:r>
          </a:p>
        </p:txBody>
      </p:sp>
      <p:sp>
        <p:nvSpPr>
          <p:cNvPr id="90" name="Rectangle 122">
            <a:extLst>
              <a:ext uri="{FF2B5EF4-FFF2-40B4-BE49-F238E27FC236}">
                <a16:creationId xmlns:a16="http://schemas.microsoft.com/office/drawing/2014/main" id="{9ADEFE6F-5BB7-D74E-A834-883F7CC37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1464" y="5220649"/>
            <a:ext cx="1896610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eaLnBrk="0" hangingPunct="0"/>
            <a:r>
              <a:rPr lang="en-US" sz="2000" i="1" dirty="0">
                <a:latin typeface="Helvetica" pitchFamily="2" charset="0"/>
              </a:rPr>
              <a:t>Transformation</a:t>
            </a:r>
          </a:p>
        </p:txBody>
      </p:sp>
      <p:sp>
        <p:nvSpPr>
          <p:cNvPr id="91" name="Line 123">
            <a:extLst>
              <a:ext uri="{FF2B5EF4-FFF2-40B4-BE49-F238E27FC236}">
                <a16:creationId xmlns:a16="http://schemas.microsoft.com/office/drawing/2014/main" id="{BD8ECF4E-5FCC-7747-893C-5BBB802DF8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29675" y="4250779"/>
            <a:ext cx="604837" cy="5715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92" name="Picture 2">
            <a:extLst>
              <a:ext uri="{FF2B5EF4-FFF2-40B4-BE49-F238E27FC236}">
                <a16:creationId xmlns:a16="http://schemas.microsoft.com/office/drawing/2014/main" id="{C39BDB00-5F4A-6A42-8E49-3A2CEFC9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flipH="1">
            <a:off x="5020144" y="2153191"/>
            <a:ext cx="1213302" cy="1388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3" name="Freeform 7">
            <a:extLst>
              <a:ext uri="{FF2B5EF4-FFF2-40B4-BE49-F238E27FC236}">
                <a16:creationId xmlns:a16="http://schemas.microsoft.com/office/drawing/2014/main" id="{3B9B99ED-BA54-1A43-BF8E-64C79A21580F}"/>
              </a:ext>
            </a:extLst>
          </p:cNvPr>
          <p:cNvSpPr>
            <a:spLocks/>
          </p:cNvSpPr>
          <p:nvPr/>
        </p:nvSpPr>
        <p:spPr bwMode="auto">
          <a:xfrm rot="5018589">
            <a:off x="-2689885" y="3595645"/>
            <a:ext cx="7213600" cy="96838"/>
          </a:xfrm>
          <a:custGeom>
            <a:avLst/>
            <a:gdLst/>
            <a:ahLst/>
            <a:cxnLst>
              <a:cxn ang="0">
                <a:pos x="24" y="6"/>
              </a:cxn>
              <a:cxn ang="0">
                <a:pos x="97" y="8"/>
              </a:cxn>
              <a:cxn ang="0">
                <a:pos x="157" y="16"/>
              </a:cxn>
              <a:cxn ang="0">
                <a:pos x="205" y="24"/>
              </a:cxn>
              <a:cxn ang="0">
                <a:pos x="265" y="32"/>
              </a:cxn>
              <a:cxn ang="0">
                <a:pos x="350" y="42"/>
              </a:cxn>
              <a:cxn ang="0">
                <a:pos x="422" y="44"/>
              </a:cxn>
              <a:cxn ang="0">
                <a:pos x="495" y="44"/>
              </a:cxn>
              <a:cxn ang="0">
                <a:pos x="567" y="42"/>
              </a:cxn>
              <a:cxn ang="0">
                <a:pos x="639" y="36"/>
              </a:cxn>
              <a:cxn ang="0">
                <a:pos x="712" y="26"/>
              </a:cxn>
              <a:cxn ang="0">
                <a:pos x="784" y="16"/>
              </a:cxn>
              <a:cxn ang="0">
                <a:pos x="845" y="12"/>
              </a:cxn>
              <a:cxn ang="0">
                <a:pos x="929" y="6"/>
              </a:cxn>
              <a:cxn ang="0">
                <a:pos x="1001" y="6"/>
              </a:cxn>
              <a:cxn ang="0">
                <a:pos x="1073" y="6"/>
              </a:cxn>
              <a:cxn ang="0">
                <a:pos x="1147" y="10"/>
              </a:cxn>
              <a:cxn ang="0">
                <a:pos x="1219" y="14"/>
              </a:cxn>
              <a:cxn ang="0">
                <a:pos x="1291" y="20"/>
              </a:cxn>
              <a:cxn ang="0">
                <a:pos x="1339" y="30"/>
              </a:cxn>
              <a:cxn ang="0">
                <a:pos x="1412" y="40"/>
              </a:cxn>
              <a:cxn ang="0">
                <a:pos x="1484" y="46"/>
              </a:cxn>
              <a:cxn ang="0">
                <a:pos x="1556" y="48"/>
              </a:cxn>
              <a:cxn ang="0">
                <a:pos x="1628" y="44"/>
              </a:cxn>
              <a:cxn ang="0">
                <a:pos x="1701" y="40"/>
              </a:cxn>
              <a:cxn ang="0">
                <a:pos x="1785" y="32"/>
              </a:cxn>
              <a:cxn ang="0">
                <a:pos x="1834" y="22"/>
              </a:cxn>
              <a:cxn ang="0">
                <a:pos x="1894" y="16"/>
              </a:cxn>
              <a:cxn ang="0">
                <a:pos x="1966" y="6"/>
              </a:cxn>
              <a:cxn ang="0">
                <a:pos x="2050" y="4"/>
              </a:cxn>
              <a:cxn ang="0">
                <a:pos x="2136" y="2"/>
              </a:cxn>
              <a:cxn ang="0">
                <a:pos x="2208" y="6"/>
              </a:cxn>
              <a:cxn ang="0">
                <a:pos x="2292" y="12"/>
              </a:cxn>
              <a:cxn ang="0">
                <a:pos x="2352" y="20"/>
              </a:cxn>
              <a:cxn ang="0">
                <a:pos x="2401" y="30"/>
              </a:cxn>
              <a:cxn ang="0">
                <a:pos x="2461" y="38"/>
              </a:cxn>
              <a:cxn ang="0">
                <a:pos x="2521" y="44"/>
              </a:cxn>
              <a:cxn ang="0">
                <a:pos x="2593" y="48"/>
              </a:cxn>
              <a:cxn ang="0">
                <a:pos x="2677" y="44"/>
              </a:cxn>
              <a:cxn ang="0">
                <a:pos x="2763" y="36"/>
              </a:cxn>
              <a:cxn ang="0">
                <a:pos x="2835" y="26"/>
              </a:cxn>
              <a:cxn ang="0">
                <a:pos x="2895" y="16"/>
              </a:cxn>
              <a:cxn ang="0">
                <a:pos x="2956" y="6"/>
              </a:cxn>
              <a:cxn ang="0">
                <a:pos x="3028" y="0"/>
              </a:cxn>
              <a:cxn ang="0">
                <a:pos x="3100" y="0"/>
              </a:cxn>
              <a:cxn ang="0">
                <a:pos x="3172" y="0"/>
              </a:cxn>
              <a:cxn ang="0">
                <a:pos x="3245" y="6"/>
              </a:cxn>
              <a:cxn ang="0">
                <a:pos x="3318" y="14"/>
              </a:cxn>
              <a:cxn ang="0">
                <a:pos x="3402" y="20"/>
              </a:cxn>
              <a:cxn ang="0">
                <a:pos x="3450" y="30"/>
              </a:cxn>
              <a:cxn ang="0">
                <a:pos x="3510" y="36"/>
              </a:cxn>
              <a:cxn ang="0">
                <a:pos x="3583" y="44"/>
              </a:cxn>
              <a:cxn ang="0">
                <a:pos x="3667" y="48"/>
              </a:cxn>
              <a:cxn ang="0">
                <a:pos x="3740" y="40"/>
              </a:cxn>
              <a:cxn ang="0">
                <a:pos x="3800" y="28"/>
              </a:cxn>
              <a:cxn ang="0">
                <a:pos x="3836" y="18"/>
              </a:cxn>
              <a:cxn ang="0">
                <a:pos x="3884" y="10"/>
              </a:cxn>
              <a:cxn ang="0">
                <a:pos x="3945" y="6"/>
              </a:cxn>
              <a:cxn ang="0">
                <a:pos x="4029" y="2"/>
              </a:cxn>
              <a:cxn ang="0">
                <a:pos x="4101" y="2"/>
              </a:cxn>
              <a:cxn ang="0">
                <a:pos x="4165" y="1"/>
              </a:cxn>
            </a:cxnLst>
            <a:rect l="0" t="0" r="r" b="b"/>
            <a:pathLst>
              <a:path w="4166" h="49">
                <a:moveTo>
                  <a:pt x="9" y="1"/>
                </a:moveTo>
                <a:lnTo>
                  <a:pt x="0" y="6"/>
                </a:lnTo>
                <a:lnTo>
                  <a:pt x="24" y="6"/>
                </a:lnTo>
                <a:lnTo>
                  <a:pt x="49" y="6"/>
                </a:lnTo>
                <a:lnTo>
                  <a:pt x="72" y="6"/>
                </a:lnTo>
                <a:lnTo>
                  <a:pt x="97" y="8"/>
                </a:lnTo>
                <a:lnTo>
                  <a:pt x="121" y="10"/>
                </a:lnTo>
                <a:lnTo>
                  <a:pt x="144" y="12"/>
                </a:lnTo>
                <a:lnTo>
                  <a:pt x="157" y="16"/>
                </a:lnTo>
                <a:lnTo>
                  <a:pt x="181" y="18"/>
                </a:lnTo>
                <a:lnTo>
                  <a:pt x="181" y="22"/>
                </a:lnTo>
                <a:lnTo>
                  <a:pt x="205" y="24"/>
                </a:lnTo>
                <a:lnTo>
                  <a:pt x="218" y="28"/>
                </a:lnTo>
                <a:lnTo>
                  <a:pt x="241" y="30"/>
                </a:lnTo>
                <a:lnTo>
                  <a:pt x="265" y="32"/>
                </a:lnTo>
                <a:lnTo>
                  <a:pt x="290" y="36"/>
                </a:lnTo>
                <a:lnTo>
                  <a:pt x="325" y="38"/>
                </a:lnTo>
                <a:lnTo>
                  <a:pt x="350" y="42"/>
                </a:lnTo>
                <a:lnTo>
                  <a:pt x="374" y="42"/>
                </a:lnTo>
                <a:lnTo>
                  <a:pt x="397" y="44"/>
                </a:lnTo>
                <a:lnTo>
                  <a:pt x="422" y="44"/>
                </a:lnTo>
                <a:lnTo>
                  <a:pt x="446" y="44"/>
                </a:lnTo>
                <a:lnTo>
                  <a:pt x="471" y="44"/>
                </a:lnTo>
                <a:lnTo>
                  <a:pt x="495" y="44"/>
                </a:lnTo>
                <a:lnTo>
                  <a:pt x="518" y="42"/>
                </a:lnTo>
                <a:lnTo>
                  <a:pt x="543" y="42"/>
                </a:lnTo>
                <a:lnTo>
                  <a:pt x="567" y="42"/>
                </a:lnTo>
                <a:lnTo>
                  <a:pt x="592" y="40"/>
                </a:lnTo>
                <a:lnTo>
                  <a:pt x="615" y="38"/>
                </a:lnTo>
                <a:lnTo>
                  <a:pt x="639" y="36"/>
                </a:lnTo>
                <a:lnTo>
                  <a:pt x="676" y="32"/>
                </a:lnTo>
                <a:lnTo>
                  <a:pt x="699" y="30"/>
                </a:lnTo>
                <a:lnTo>
                  <a:pt x="712" y="26"/>
                </a:lnTo>
                <a:lnTo>
                  <a:pt x="736" y="24"/>
                </a:lnTo>
                <a:lnTo>
                  <a:pt x="773" y="20"/>
                </a:lnTo>
                <a:lnTo>
                  <a:pt x="784" y="16"/>
                </a:lnTo>
                <a:lnTo>
                  <a:pt x="808" y="16"/>
                </a:lnTo>
                <a:lnTo>
                  <a:pt x="820" y="12"/>
                </a:lnTo>
                <a:lnTo>
                  <a:pt x="845" y="12"/>
                </a:lnTo>
                <a:lnTo>
                  <a:pt x="868" y="10"/>
                </a:lnTo>
                <a:lnTo>
                  <a:pt x="892" y="8"/>
                </a:lnTo>
                <a:lnTo>
                  <a:pt x="929" y="6"/>
                </a:lnTo>
                <a:lnTo>
                  <a:pt x="952" y="6"/>
                </a:lnTo>
                <a:lnTo>
                  <a:pt x="977" y="6"/>
                </a:lnTo>
                <a:lnTo>
                  <a:pt x="1001" y="6"/>
                </a:lnTo>
                <a:lnTo>
                  <a:pt x="1026" y="6"/>
                </a:lnTo>
                <a:lnTo>
                  <a:pt x="1049" y="6"/>
                </a:lnTo>
                <a:lnTo>
                  <a:pt x="1073" y="6"/>
                </a:lnTo>
                <a:lnTo>
                  <a:pt x="1098" y="8"/>
                </a:lnTo>
                <a:lnTo>
                  <a:pt x="1122" y="10"/>
                </a:lnTo>
                <a:lnTo>
                  <a:pt x="1147" y="10"/>
                </a:lnTo>
                <a:lnTo>
                  <a:pt x="1170" y="12"/>
                </a:lnTo>
                <a:lnTo>
                  <a:pt x="1194" y="14"/>
                </a:lnTo>
                <a:lnTo>
                  <a:pt x="1219" y="14"/>
                </a:lnTo>
                <a:lnTo>
                  <a:pt x="1242" y="16"/>
                </a:lnTo>
                <a:lnTo>
                  <a:pt x="1267" y="18"/>
                </a:lnTo>
                <a:lnTo>
                  <a:pt x="1291" y="20"/>
                </a:lnTo>
                <a:lnTo>
                  <a:pt x="1303" y="24"/>
                </a:lnTo>
                <a:lnTo>
                  <a:pt x="1328" y="26"/>
                </a:lnTo>
                <a:lnTo>
                  <a:pt x="1339" y="30"/>
                </a:lnTo>
                <a:lnTo>
                  <a:pt x="1363" y="32"/>
                </a:lnTo>
                <a:lnTo>
                  <a:pt x="1387" y="36"/>
                </a:lnTo>
                <a:lnTo>
                  <a:pt x="1412" y="40"/>
                </a:lnTo>
                <a:lnTo>
                  <a:pt x="1435" y="42"/>
                </a:lnTo>
                <a:lnTo>
                  <a:pt x="1460" y="44"/>
                </a:lnTo>
                <a:lnTo>
                  <a:pt x="1484" y="46"/>
                </a:lnTo>
                <a:lnTo>
                  <a:pt x="1507" y="46"/>
                </a:lnTo>
                <a:lnTo>
                  <a:pt x="1532" y="48"/>
                </a:lnTo>
                <a:lnTo>
                  <a:pt x="1556" y="48"/>
                </a:lnTo>
                <a:lnTo>
                  <a:pt x="1581" y="46"/>
                </a:lnTo>
                <a:lnTo>
                  <a:pt x="1604" y="46"/>
                </a:lnTo>
                <a:lnTo>
                  <a:pt x="1628" y="44"/>
                </a:lnTo>
                <a:lnTo>
                  <a:pt x="1653" y="42"/>
                </a:lnTo>
                <a:lnTo>
                  <a:pt x="1676" y="40"/>
                </a:lnTo>
                <a:lnTo>
                  <a:pt x="1701" y="40"/>
                </a:lnTo>
                <a:lnTo>
                  <a:pt x="1737" y="36"/>
                </a:lnTo>
                <a:lnTo>
                  <a:pt x="1762" y="34"/>
                </a:lnTo>
                <a:lnTo>
                  <a:pt x="1785" y="32"/>
                </a:lnTo>
                <a:lnTo>
                  <a:pt x="1797" y="28"/>
                </a:lnTo>
                <a:lnTo>
                  <a:pt x="1822" y="26"/>
                </a:lnTo>
                <a:lnTo>
                  <a:pt x="1834" y="22"/>
                </a:lnTo>
                <a:lnTo>
                  <a:pt x="1858" y="22"/>
                </a:lnTo>
                <a:lnTo>
                  <a:pt x="1869" y="18"/>
                </a:lnTo>
                <a:lnTo>
                  <a:pt x="1894" y="16"/>
                </a:lnTo>
                <a:lnTo>
                  <a:pt x="1918" y="12"/>
                </a:lnTo>
                <a:lnTo>
                  <a:pt x="1941" y="10"/>
                </a:lnTo>
                <a:lnTo>
                  <a:pt x="1966" y="6"/>
                </a:lnTo>
                <a:lnTo>
                  <a:pt x="1990" y="4"/>
                </a:lnTo>
                <a:lnTo>
                  <a:pt x="2015" y="4"/>
                </a:lnTo>
                <a:lnTo>
                  <a:pt x="2050" y="4"/>
                </a:lnTo>
                <a:lnTo>
                  <a:pt x="2075" y="2"/>
                </a:lnTo>
                <a:lnTo>
                  <a:pt x="2111" y="2"/>
                </a:lnTo>
                <a:lnTo>
                  <a:pt x="2136" y="2"/>
                </a:lnTo>
                <a:lnTo>
                  <a:pt x="2159" y="4"/>
                </a:lnTo>
                <a:lnTo>
                  <a:pt x="2183" y="4"/>
                </a:lnTo>
                <a:lnTo>
                  <a:pt x="2208" y="6"/>
                </a:lnTo>
                <a:lnTo>
                  <a:pt x="2231" y="8"/>
                </a:lnTo>
                <a:lnTo>
                  <a:pt x="2256" y="8"/>
                </a:lnTo>
                <a:lnTo>
                  <a:pt x="2292" y="12"/>
                </a:lnTo>
                <a:lnTo>
                  <a:pt x="2317" y="14"/>
                </a:lnTo>
                <a:lnTo>
                  <a:pt x="2340" y="16"/>
                </a:lnTo>
                <a:lnTo>
                  <a:pt x="2352" y="20"/>
                </a:lnTo>
                <a:lnTo>
                  <a:pt x="2364" y="24"/>
                </a:lnTo>
                <a:lnTo>
                  <a:pt x="2389" y="26"/>
                </a:lnTo>
                <a:lnTo>
                  <a:pt x="2401" y="30"/>
                </a:lnTo>
                <a:lnTo>
                  <a:pt x="2412" y="34"/>
                </a:lnTo>
                <a:lnTo>
                  <a:pt x="2436" y="36"/>
                </a:lnTo>
                <a:lnTo>
                  <a:pt x="2461" y="38"/>
                </a:lnTo>
                <a:lnTo>
                  <a:pt x="2473" y="42"/>
                </a:lnTo>
                <a:lnTo>
                  <a:pt x="2496" y="42"/>
                </a:lnTo>
                <a:lnTo>
                  <a:pt x="2521" y="44"/>
                </a:lnTo>
                <a:lnTo>
                  <a:pt x="2545" y="46"/>
                </a:lnTo>
                <a:lnTo>
                  <a:pt x="2570" y="48"/>
                </a:lnTo>
                <a:lnTo>
                  <a:pt x="2593" y="48"/>
                </a:lnTo>
                <a:lnTo>
                  <a:pt x="2617" y="48"/>
                </a:lnTo>
                <a:lnTo>
                  <a:pt x="2654" y="46"/>
                </a:lnTo>
                <a:lnTo>
                  <a:pt x="2677" y="44"/>
                </a:lnTo>
                <a:lnTo>
                  <a:pt x="2714" y="42"/>
                </a:lnTo>
                <a:lnTo>
                  <a:pt x="2738" y="40"/>
                </a:lnTo>
                <a:lnTo>
                  <a:pt x="2763" y="36"/>
                </a:lnTo>
                <a:lnTo>
                  <a:pt x="2786" y="32"/>
                </a:lnTo>
                <a:lnTo>
                  <a:pt x="2811" y="30"/>
                </a:lnTo>
                <a:lnTo>
                  <a:pt x="2835" y="26"/>
                </a:lnTo>
                <a:lnTo>
                  <a:pt x="2858" y="24"/>
                </a:lnTo>
                <a:lnTo>
                  <a:pt x="2872" y="20"/>
                </a:lnTo>
                <a:lnTo>
                  <a:pt x="2895" y="16"/>
                </a:lnTo>
                <a:lnTo>
                  <a:pt x="2919" y="12"/>
                </a:lnTo>
                <a:lnTo>
                  <a:pt x="2931" y="8"/>
                </a:lnTo>
                <a:lnTo>
                  <a:pt x="2956" y="6"/>
                </a:lnTo>
                <a:lnTo>
                  <a:pt x="2979" y="4"/>
                </a:lnTo>
                <a:lnTo>
                  <a:pt x="3004" y="2"/>
                </a:lnTo>
                <a:lnTo>
                  <a:pt x="3028" y="0"/>
                </a:lnTo>
                <a:lnTo>
                  <a:pt x="3051" y="0"/>
                </a:lnTo>
                <a:lnTo>
                  <a:pt x="3076" y="0"/>
                </a:lnTo>
                <a:lnTo>
                  <a:pt x="3100" y="0"/>
                </a:lnTo>
                <a:lnTo>
                  <a:pt x="3125" y="0"/>
                </a:lnTo>
                <a:lnTo>
                  <a:pt x="3148" y="0"/>
                </a:lnTo>
                <a:lnTo>
                  <a:pt x="3172" y="0"/>
                </a:lnTo>
                <a:lnTo>
                  <a:pt x="3197" y="2"/>
                </a:lnTo>
                <a:lnTo>
                  <a:pt x="3220" y="4"/>
                </a:lnTo>
                <a:lnTo>
                  <a:pt x="3245" y="6"/>
                </a:lnTo>
                <a:lnTo>
                  <a:pt x="3269" y="10"/>
                </a:lnTo>
                <a:lnTo>
                  <a:pt x="3293" y="12"/>
                </a:lnTo>
                <a:lnTo>
                  <a:pt x="3318" y="14"/>
                </a:lnTo>
                <a:lnTo>
                  <a:pt x="3341" y="16"/>
                </a:lnTo>
                <a:lnTo>
                  <a:pt x="3378" y="18"/>
                </a:lnTo>
                <a:lnTo>
                  <a:pt x="3402" y="20"/>
                </a:lnTo>
                <a:lnTo>
                  <a:pt x="3413" y="24"/>
                </a:lnTo>
                <a:lnTo>
                  <a:pt x="3438" y="26"/>
                </a:lnTo>
                <a:lnTo>
                  <a:pt x="3450" y="30"/>
                </a:lnTo>
                <a:lnTo>
                  <a:pt x="3474" y="32"/>
                </a:lnTo>
                <a:lnTo>
                  <a:pt x="3485" y="36"/>
                </a:lnTo>
                <a:lnTo>
                  <a:pt x="3510" y="36"/>
                </a:lnTo>
                <a:lnTo>
                  <a:pt x="3534" y="40"/>
                </a:lnTo>
                <a:lnTo>
                  <a:pt x="3559" y="42"/>
                </a:lnTo>
                <a:lnTo>
                  <a:pt x="3583" y="44"/>
                </a:lnTo>
                <a:lnTo>
                  <a:pt x="3619" y="46"/>
                </a:lnTo>
                <a:lnTo>
                  <a:pt x="3643" y="48"/>
                </a:lnTo>
                <a:lnTo>
                  <a:pt x="3667" y="48"/>
                </a:lnTo>
                <a:lnTo>
                  <a:pt x="3691" y="46"/>
                </a:lnTo>
                <a:lnTo>
                  <a:pt x="3715" y="44"/>
                </a:lnTo>
                <a:lnTo>
                  <a:pt x="3740" y="40"/>
                </a:lnTo>
                <a:lnTo>
                  <a:pt x="3775" y="36"/>
                </a:lnTo>
                <a:lnTo>
                  <a:pt x="3787" y="32"/>
                </a:lnTo>
                <a:lnTo>
                  <a:pt x="3800" y="28"/>
                </a:lnTo>
                <a:lnTo>
                  <a:pt x="3824" y="26"/>
                </a:lnTo>
                <a:lnTo>
                  <a:pt x="3824" y="22"/>
                </a:lnTo>
                <a:lnTo>
                  <a:pt x="3836" y="18"/>
                </a:lnTo>
                <a:lnTo>
                  <a:pt x="3836" y="14"/>
                </a:lnTo>
                <a:lnTo>
                  <a:pt x="3861" y="12"/>
                </a:lnTo>
                <a:lnTo>
                  <a:pt x="3884" y="10"/>
                </a:lnTo>
                <a:lnTo>
                  <a:pt x="3896" y="6"/>
                </a:lnTo>
                <a:lnTo>
                  <a:pt x="3921" y="6"/>
                </a:lnTo>
                <a:lnTo>
                  <a:pt x="3945" y="6"/>
                </a:lnTo>
                <a:lnTo>
                  <a:pt x="3968" y="4"/>
                </a:lnTo>
                <a:lnTo>
                  <a:pt x="3993" y="4"/>
                </a:lnTo>
                <a:lnTo>
                  <a:pt x="4029" y="2"/>
                </a:lnTo>
                <a:lnTo>
                  <a:pt x="4053" y="2"/>
                </a:lnTo>
                <a:lnTo>
                  <a:pt x="4077" y="2"/>
                </a:lnTo>
                <a:lnTo>
                  <a:pt x="4101" y="2"/>
                </a:lnTo>
                <a:lnTo>
                  <a:pt x="4126" y="2"/>
                </a:lnTo>
                <a:lnTo>
                  <a:pt x="4149" y="2"/>
                </a:lnTo>
                <a:lnTo>
                  <a:pt x="4165" y="1"/>
                </a:lnTo>
              </a:path>
            </a:pathLst>
          </a:custGeom>
          <a:noFill/>
          <a:ln w="76200" cap="rnd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353DED6-4DD7-2D4A-9170-499D26171E40}"/>
              </a:ext>
            </a:extLst>
          </p:cNvPr>
          <p:cNvGrpSpPr/>
          <p:nvPr/>
        </p:nvGrpSpPr>
        <p:grpSpPr>
          <a:xfrm>
            <a:off x="11263" y="9524"/>
            <a:ext cx="1273630" cy="6858000"/>
            <a:chOff x="1480840" y="9524"/>
            <a:chExt cx="1273630" cy="6858000"/>
          </a:xfrm>
          <a:solidFill>
            <a:srgbClr val="4E8379"/>
          </a:solidFill>
        </p:grpSpPr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44BCCBB4-B607-D248-8AA4-258FD9D546A7}"/>
                </a:ext>
              </a:extLst>
            </p:cNvPr>
            <p:cNvSpPr/>
            <p:nvPr/>
          </p:nvSpPr>
          <p:spPr>
            <a:xfrm>
              <a:off x="1480840" y="9524"/>
              <a:ext cx="1273630" cy="6858000"/>
            </a:xfrm>
            <a:custGeom>
              <a:avLst/>
              <a:gdLst>
                <a:gd name="connsiteX0" fmla="*/ 500743 w 1284515"/>
                <a:gd name="connsiteY0" fmla="*/ 21771 h 6847114"/>
                <a:gd name="connsiteX1" fmla="*/ 533400 w 1284515"/>
                <a:gd name="connsiteY1" fmla="*/ 206829 h 6847114"/>
                <a:gd name="connsiteX2" fmla="*/ 489857 w 1284515"/>
                <a:gd name="connsiteY2" fmla="*/ 533400 h 6847114"/>
                <a:gd name="connsiteX3" fmla="*/ 522515 w 1284515"/>
                <a:gd name="connsiteY3" fmla="*/ 1023257 h 6847114"/>
                <a:gd name="connsiteX4" fmla="*/ 718457 w 1284515"/>
                <a:gd name="connsiteY4" fmla="*/ 1556657 h 6847114"/>
                <a:gd name="connsiteX5" fmla="*/ 751115 w 1284515"/>
                <a:gd name="connsiteY5" fmla="*/ 2155371 h 6847114"/>
                <a:gd name="connsiteX6" fmla="*/ 707572 w 1284515"/>
                <a:gd name="connsiteY6" fmla="*/ 2710543 h 6847114"/>
                <a:gd name="connsiteX7" fmla="*/ 783772 w 1284515"/>
                <a:gd name="connsiteY7" fmla="*/ 2993571 h 6847114"/>
                <a:gd name="connsiteX8" fmla="*/ 914400 w 1284515"/>
                <a:gd name="connsiteY8" fmla="*/ 3526971 h 6847114"/>
                <a:gd name="connsiteX9" fmla="*/ 936172 w 1284515"/>
                <a:gd name="connsiteY9" fmla="*/ 3831771 h 6847114"/>
                <a:gd name="connsiteX10" fmla="*/ 914400 w 1284515"/>
                <a:gd name="connsiteY10" fmla="*/ 4310743 h 6847114"/>
                <a:gd name="connsiteX11" fmla="*/ 936172 w 1284515"/>
                <a:gd name="connsiteY11" fmla="*/ 4735286 h 6847114"/>
                <a:gd name="connsiteX12" fmla="*/ 1055915 w 1284515"/>
                <a:gd name="connsiteY12" fmla="*/ 5029200 h 6847114"/>
                <a:gd name="connsiteX13" fmla="*/ 1099457 w 1284515"/>
                <a:gd name="connsiteY13" fmla="*/ 5421086 h 6847114"/>
                <a:gd name="connsiteX14" fmla="*/ 1175657 w 1284515"/>
                <a:gd name="connsiteY14" fmla="*/ 5769429 h 6847114"/>
                <a:gd name="connsiteX15" fmla="*/ 1121229 w 1284515"/>
                <a:gd name="connsiteY15" fmla="*/ 6074229 h 6847114"/>
                <a:gd name="connsiteX16" fmla="*/ 1197429 w 1284515"/>
                <a:gd name="connsiteY16" fmla="*/ 6585857 h 6847114"/>
                <a:gd name="connsiteX17" fmla="*/ 1284515 w 1284515"/>
                <a:gd name="connsiteY17" fmla="*/ 6814457 h 6847114"/>
                <a:gd name="connsiteX18" fmla="*/ 0 w 1284515"/>
                <a:gd name="connsiteY18" fmla="*/ 6847114 h 6847114"/>
                <a:gd name="connsiteX19" fmla="*/ 0 w 1284515"/>
                <a:gd name="connsiteY19" fmla="*/ 0 h 6847114"/>
                <a:gd name="connsiteX20" fmla="*/ 500743 w 1284515"/>
                <a:gd name="connsiteY20" fmla="*/ 21771 h 6847114"/>
                <a:gd name="connsiteX0" fmla="*/ 500743 w 1273630"/>
                <a:gd name="connsiteY0" fmla="*/ 21771 h 6858000"/>
                <a:gd name="connsiteX1" fmla="*/ 533400 w 1273630"/>
                <a:gd name="connsiteY1" fmla="*/ 206829 h 6858000"/>
                <a:gd name="connsiteX2" fmla="*/ 489857 w 1273630"/>
                <a:gd name="connsiteY2" fmla="*/ 533400 h 6858000"/>
                <a:gd name="connsiteX3" fmla="*/ 522515 w 1273630"/>
                <a:gd name="connsiteY3" fmla="*/ 1023257 h 6858000"/>
                <a:gd name="connsiteX4" fmla="*/ 718457 w 1273630"/>
                <a:gd name="connsiteY4" fmla="*/ 1556657 h 6858000"/>
                <a:gd name="connsiteX5" fmla="*/ 751115 w 1273630"/>
                <a:gd name="connsiteY5" fmla="*/ 2155371 h 6858000"/>
                <a:gd name="connsiteX6" fmla="*/ 707572 w 1273630"/>
                <a:gd name="connsiteY6" fmla="*/ 2710543 h 6858000"/>
                <a:gd name="connsiteX7" fmla="*/ 783772 w 1273630"/>
                <a:gd name="connsiteY7" fmla="*/ 2993571 h 6858000"/>
                <a:gd name="connsiteX8" fmla="*/ 914400 w 1273630"/>
                <a:gd name="connsiteY8" fmla="*/ 3526971 h 6858000"/>
                <a:gd name="connsiteX9" fmla="*/ 936172 w 1273630"/>
                <a:gd name="connsiteY9" fmla="*/ 3831771 h 6858000"/>
                <a:gd name="connsiteX10" fmla="*/ 914400 w 1273630"/>
                <a:gd name="connsiteY10" fmla="*/ 4310743 h 6858000"/>
                <a:gd name="connsiteX11" fmla="*/ 936172 w 1273630"/>
                <a:gd name="connsiteY11" fmla="*/ 4735286 h 6858000"/>
                <a:gd name="connsiteX12" fmla="*/ 1055915 w 1273630"/>
                <a:gd name="connsiteY12" fmla="*/ 5029200 h 6858000"/>
                <a:gd name="connsiteX13" fmla="*/ 1099457 w 1273630"/>
                <a:gd name="connsiteY13" fmla="*/ 5421086 h 6858000"/>
                <a:gd name="connsiteX14" fmla="*/ 1175657 w 1273630"/>
                <a:gd name="connsiteY14" fmla="*/ 5769429 h 6858000"/>
                <a:gd name="connsiteX15" fmla="*/ 1121229 w 1273630"/>
                <a:gd name="connsiteY15" fmla="*/ 6074229 h 6858000"/>
                <a:gd name="connsiteX16" fmla="*/ 1197429 w 1273630"/>
                <a:gd name="connsiteY16" fmla="*/ 6585857 h 6858000"/>
                <a:gd name="connsiteX17" fmla="*/ 1273630 w 1273630"/>
                <a:gd name="connsiteY17" fmla="*/ 6858000 h 6858000"/>
                <a:gd name="connsiteX18" fmla="*/ 0 w 1273630"/>
                <a:gd name="connsiteY18" fmla="*/ 6847114 h 6858000"/>
                <a:gd name="connsiteX19" fmla="*/ 0 w 1273630"/>
                <a:gd name="connsiteY19" fmla="*/ 0 h 6858000"/>
                <a:gd name="connsiteX20" fmla="*/ 500743 w 1273630"/>
                <a:gd name="connsiteY20" fmla="*/ 21771 h 6858000"/>
                <a:gd name="connsiteX0" fmla="*/ 500743 w 1273630"/>
                <a:gd name="connsiteY0" fmla="*/ 21771 h 6858000"/>
                <a:gd name="connsiteX1" fmla="*/ 533400 w 1273630"/>
                <a:gd name="connsiteY1" fmla="*/ 206829 h 6858000"/>
                <a:gd name="connsiteX2" fmla="*/ 489857 w 1273630"/>
                <a:gd name="connsiteY2" fmla="*/ 533400 h 6858000"/>
                <a:gd name="connsiteX3" fmla="*/ 544287 w 1273630"/>
                <a:gd name="connsiteY3" fmla="*/ 990599 h 6858000"/>
                <a:gd name="connsiteX4" fmla="*/ 718457 w 1273630"/>
                <a:gd name="connsiteY4" fmla="*/ 1556657 h 6858000"/>
                <a:gd name="connsiteX5" fmla="*/ 751115 w 1273630"/>
                <a:gd name="connsiteY5" fmla="*/ 2155371 h 6858000"/>
                <a:gd name="connsiteX6" fmla="*/ 707572 w 1273630"/>
                <a:gd name="connsiteY6" fmla="*/ 2710543 h 6858000"/>
                <a:gd name="connsiteX7" fmla="*/ 783772 w 1273630"/>
                <a:gd name="connsiteY7" fmla="*/ 2993571 h 6858000"/>
                <a:gd name="connsiteX8" fmla="*/ 914400 w 1273630"/>
                <a:gd name="connsiteY8" fmla="*/ 3526971 h 6858000"/>
                <a:gd name="connsiteX9" fmla="*/ 936172 w 1273630"/>
                <a:gd name="connsiteY9" fmla="*/ 3831771 h 6858000"/>
                <a:gd name="connsiteX10" fmla="*/ 914400 w 1273630"/>
                <a:gd name="connsiteY10" fmla="*/ 4310743 h 6858000"/>
                <a:gd name="connsiteX11" fmla="*/ 936172 w 1273630"/>
                <a:gd name="connsiteY11" fmla="*/ 4735286 h 6858000"/>
                <a:gd name="connsiteX12" fmla="*/ 1055915 w 1273630"/>
                <a:gd name="connsiteY12" fmla="*/ 5029200 h 6858000"/>
                <a:gd name="connsiteX13" fmla="*/ 1099457 w 1273630"/>
                <a:gd name="connsiteY13" fmla="*/ 5421086 h 6858000"/>
                <a:gd name="connsiteX14" fmla="*/ 1175657 w 1273630"/>
                <a:gd name="connsiteY14" fmla="*/ 5769429 h 6858000"/>
                <a:gd name="connsiteX15" fmla="*/ 1121229 w 1273630"/>
                <a:gd name="connsiteY15" fmla="*/ 6074229 h 6858000"/>
                <a:gd name="connsiteX16" fmla="*/ 1197429 w 1273630"/>
                <a:gd name="connsiteY16" fmla="*/ 6585857 h 6858000"/>
                <a:gd name="connsiteX17" fmla="*/ 1273630 w 1273630"/>
                <a:gd name="connsiteY17" fmla="*/ 6858000 h 6858000"/>
                <a:gd name="connsiteX18" fmla="*/ 0 w 1273630"/>
                <a:gd name="connsiteY18" fmla="*/ 6847114 h 6858000"/>
                <a:gd name="connsiteX19" fmla="*/ 0 w 1273630"/>
                <a:gd name="connsiteY19" fmla="*/ 0 h 6858000"/>
                <a:gd name="connsiteX20" fmla="*/ 500743 w 1273630"/>
                <a:gd name="connsiteY20" fmla="*/ 21771 h 6858000"/>
                <a:gd name="connsiteX0" fmla="*/ 500743 w 1273630"/>
                <a:gd name="connsiteY0" fmla="*/ 21771 h 6858000"/>
                <a:gd name="connsiteX1" fmla="*/ 533400 w 1273630"/>
                <a:gd name="connsiteY1" fmla="*/ 206829 h 6858000"/>
                <a:gd name="connsiteX2" fmla="*/ 489857 w 1273630"/>
                <a:gd name="connsiteY2" fmla="*/ 533400 h 6858000"/>
                <a:gd name="connsiteX3" fmla="*/ 544287 w 1273630"/>
                <a:gd name="connsiteY3" fmla="*/ 990599 h 6858000"/>
                <a:gd name="connsiteX4" fmla="*/ 718457 w 1273630"/>
                <a:gd name="connsiteY4" fmla="*/ 1556657 h 6858000"/>
                <a:gd name="connsiteX5" fmla="*/ 751115 w 1273630"/>
                <a:gd name="connsiteY5" fmla="*/ 2155371 h 6858000"/>
                <a:gd name="connsiteX6" fmla="*/ 729344 w 1273630"/>
                <a:gd name="connsiteY6" fmla="*/ 2677886 h 6858000"/>
                <a:gd name="connsiteX7" fmla="*/ 783772 w 1273630"/>
                <a:gd name="connsiteY7" fmla="*/ 2993571 h 6858000"/>
                <a:gd name="connsiteX8" fmla="*/ 914400 w 1273630"/>
                <a:gd name="connsiteY8" fmla="*/ 3526971 h 6858000"/>
                <a:gd name="connsiteX9" fmla="*/ 936172 w 1273630"/>
                <a:gd name="connsiteY9" fmla="*/ 3831771 h 6858000"/>
                <a:gd name="connsiteX10" fmla="*/ 914400 w 1273630"/>
                <a:gd name="connsiteY10" fmla="*/ 4310743 h 6858000"/>
                <a:gd name="connsiteX11" fmla="*/ 936172 w 1273630"/>
                <a:gd name="connsiteY11" fmla="*/ 4735286 h 6858000"/>
                <a:gd name="connsiteX12" fmla="*/ 1055915 w 1273630"/>
                <a:gd name="connsiteY12" fmla="*/ 5029200 h 6858000"/>
                <a:gd name="connsiteX13" fmla="*/ 1099457 w 1273630"/>
                <a:gd name="connsiteY13" fmla="*/ 5421086 h 6858000"/>
                <a:gd name="connsiteX14" fmla="*/ 1175657 w 1273630"/>
                <a:gd name="connsiteY14" fmla="*/ 5769429 h 6858000"/>
                <a:gd name="connsiteX15" fmla="*/ 1121229 w 1273630"/>
                <a:gd name="connsiteY15" fmla="*/ 6074229 h 6858000"/>
                <a:gd name="connsiteX16" fmla="*/ 1197429 w 1273630"/>
                <a:gd name="connsiteY16" fmla="*/ 6585857 h 6858000"/>
                <a:gd name="connsiteX17" fmla="*/ 1273630 w 1273630"/>
                <a:gd name="connsiteY17" fmla="*/ 6858000 h 6858000"/>
                <a:gd name="connsiteX18" fmla="*/ 0 w 1273630"/>
                <a:gd name="connsiteY18" fmla="*/ 6847114 h 6858000"/>
                <a:gd name="connsiteX19" fmla="*/ 0 w 1273630"/>
                <a:gd name="connsiteY19" fmla="*/ 0 h 6858000"/>
                <a:gd name="connsiteX20" fmla="*/ 500743 w 1273630"/>
                <a:gd name="connsiteY20" fmla="*/ 21771 h 6858000"/>
                <a:gd name="connsiteX0" fmla="*/ 500743 w 1273630"/>
                <a:gd name="connsiteY0" fmla="*/ 21771 h 6858000"/>
                <a:gd name="connsiteX1" fmla="*/ 533400 w 1273630"/>
                <a:gd name="connsiteY1" fmla="*/ 206829 h 6858000"/>
                <a:gd name="connsiteX2" fmla="*/ 489857 w 1273630"/>
                <a:gd name="connsiteY2" fmla="*/ 533400 h 6858000"/>
                <a:gd name="connsiteX3" fmla="*/ 544287 w 1273630"/>
                <a:gd name="connsiteY3" fmla="*/ 990599 h 6858000"/>
                <a:gd name="connsiteX4" fmla="*/ 718457 w 1273630"/>
                <a:gd name="connsiteY4" fmla="*/ 1556657 h 6858000"/>
                <a:gd name="connsiteX5" fmla="*/ 751115 w 1273630"/>
                <a:gd name="connsiteY5" fmla="*/ 2155371 h 6858000"/>
                <a:gd name="connsiteX6" fmla="*/ 729344 w 1273630"/>
                <a:gd name="connsiteY6" fmla="*/ 2677886 h 6858000"/>
                <a:gd name="connsiteX7" fmla="*/ 783772 w 1273630"/>
                <a:gd name="connsiteY7" fmla="*/ 2993571 h 6858000"/>
                <a:gd name="connsiteX8" fmla="*/ 914400 w 1273630"/>
                <a:gd name="connsiteY8" fmla="*/ 3526971 h 6858000"/>
                <a:gd name="connsiteX9" fmla="*/ 936172 w 1273630"/>
                <a:gd name="connsiteY9" fmla="*/ 3831771 h 6858000"/>
                <a:gd name="connsiteX10" fmla="*/ 914400 w 1273630"/>
                <a:gd name="connsiteY10" fmla="*/ 4310743 h 6858000"/>
                <a:gd name="connsiteX11" fmla="*/ 947058 w 1273630"/>
                <a:gd name="connsiteY11" fmla="*/ 4680858 h 6858000"/>
                <a:gd name="connsiteX12" fmla="*/ 1055915 w 1273630"/>
                <a:gd name="connsiteY12" fmla="*/ 5029200 h 6858000"/>
                <a:gd name="connsiteX13" fmla="*/ 1099457 w 1273630"/>
                <a:gd name="connsiteY13" fmla="*/ 5421086 h 6858000"/>
                <a:gd name="connsiteX14" fmla="*/ 1175657 w 1273630"/>
                <a:gd name="connsiteY14" fmla="*/ 5769429 h 6858000"/>
                <a:gd name="connsiteX15" fmla="*/ 1121229 w 1273630"/>
                <a:gd name="connsiteY15" fmla="*/ 6074229 h 6858000"/>
                <a:gd name="connsiteX16" fmla="*/ 1197429 w 1273630"/>
                <a:gd name="connsiteY16" fmla="*/ 6585857 h 6858000"/>
                <a:gd name="connsiteX17" fmla="*/ 1273630 w 1273630"/>
                <a:gd name="connsiteY17" fmla="*/ 6858000 h 6858000"/>
                <a:gd name="connsiteX18" fmla="*/ 0 w 1273630"/>
                <a:gd name="connsiteY18" fmla="*/ 6847114 h 6858000"/>
                <a:gd name="connsiteX19" fmla="*/ 0 w 1273630"/>
                <a:gd name="connsiteY19" fmla="*/ 0 h 6858000"/>
                <a:gd name="connsiteX20" fmla="*/ 500743 w 1273630"/>
                <a:gd name="connsiteY20" fmla="*/ 21771 h 6858000"/>
                <a:gd name="connsiteX0" fmla="*/ 500743 w 1273630"/>
                <a:gd name="connsiteY0" fmla="*/ 21771 h 6858000"/>
                <a:gd name="connsiteX1" fmla="*/ 533400 w 1273630"/>
                <a:gd name="connsiteY1" fmla="*/ 206829 h 6858000"/>
                <a:gd name="connsiteX2" fmla="*/ 489857 w 1273630"/>
                <a:gd name="connsiteY2" fmla="*/ 533400 h 6858000"/>
                <a:gd name="connsiteX3" fmla="*/ 544287 w 1273630"/>
                <a:gd name="connsiteY3" fmla="*/ 990599 h 6858000"/>
                <a:gd name="connsiteX4" fmla="*/ 718457 w 1273630"/>
                <a:gd name="connsiteY4" fmla="*/ 1556657 h 6858000"/>
                <a:gd name="connsiteX5" fmla="*/ 751115 w 1273630"/>
                <a:gd name="connsiteY5" fmla="*/ 2155371 h 6858000"/>
                <a:gd name="connsiteX6" fmla="*/ 729344 w 1273630"/>
                <a:gd name="connsiteY6" fmla="*/ 2677886 h 6858000"/>
                <a:gd name="connsiteX7" fmla="*/ 783772 w 1273630"/>
                <a:gd name="connsiteY7" fmla="*/ 2993571 h 6858000"/>
                <a:gd name="connsiteX8" fmla="*/ 914400 w 1273630"/>
                <a:gd name="connsiteY8" fmla="*/ 3526971 h 6858000"/>
                <a:gd name="connsiteX9" fmla="*/ 936172 w 1273630"/>
                <a:gd name="connsiteY9" fmla="*/ 3831771 h 6858000"/>
                <a:gd name="connsiteX10" fmla="*/ 914400 w 1273630"/>
                <a:gd name="connsiteY10" fmla="*/ 4310743 h 6858000"/>
                <a:gd name="connsiteX11" fmla="*/ 947058 w 1273630"/>
                <a:gd name="connsiteY11" fmla="*/ 4680858 h 6858000"/>
                <a:gd name="connsiteX12" fmla="*/ 1055915 w 1273630"/>
                <a:gd name="connsiteY12" fmla="*/ 5029200 h 6858000"/>
                <a:gd name="connsiteX13" fmla="*/ 1121229 w 1273630"/>
                <a:gd name="connsiteY13" fmla="*/ 5388429 h 6858000"/>
                <a:gd name="connsiteX14" fmla="*/ 1175657 w 1273630"/>
                <a:gd name="connsiteY14" fmla="*/ 5769429 h 6858000"/>
                <a:gd name="connsiteX15" fmla="*/ 1121229 w 1273630"/>
                <a:gd name="connsiteY15" fmla="*/ 6074229 h 6858000"/>
                <a:gd name="connsiteX16" fmla="*/ 1197429 w 1273630"/>
                <a:gd name="connsiteY16" fmla="*/ 6585857 h 6858000"/>
                <a:gd name="connsiteX17" fmla="*/ 1273630 w 1273630"/>
                <a:gd name="connsiteY17" fmla="*/ 6858000 h 6858000"/>
                <a:gd name="connsiteX18" fmla="*/ 0 w 1273630"/>
                <a:gd name="connsiteY18" fmla="*/ 6847114 h 6858000"/>
                <a:gd name="connsiteX19" fmla="*/ 0 w 1273630"/>
                <a:gd name="connsiteY19" fmla="*/ 0 h 6858000"/>
                <a:gd name="connsiteX20" fmla="*/ 500743 w 1273630"/>
                <a:gd name="connsiteY20" fmla="*/ 21771 h 6858000"/>
                <a:gd name="connsiteX0" fmla="*/ 511629 w 1273630"/>
                <a:gd name="connsiteY0" fmla="*/ 0 h 6858000"/>
                <a:gd name="connsiteX1" fmla="*/ 533400 w 1273630"/>
                <a:gd name="connsiteY1" fmla="*/ 206829 h 6858000"/>
                <a:gd name="connsiteX2" fmla="*/ 489857 w 1273630"/>
                <a:gd name="connsiteY2" fmla="*/ 533400 h 6858000"/>
                <a:gd name="connsiteX3" fmla="*/ 544287 w 1273630"/>
                <a:gd name="connsiteY3" fmla="*/ 990599 h 6858000"/>
                <a:gd name="connsiteX4" fmla="*/ 718457 w 1273630"/>
                <a:gd name="connsiteY4" fmla="*/ 1556657 h 6858000"/>
                <a:gd name="connsiteX5" fmla="*/ 751115 w 1273630"/>
                <a:gd name="connsiteY5" fmla="*/ 2155371 h 6858000"/>
                <a:gd name="connsiteX6" fmla="*/ 729344 w 1273630"/>
                <a:gd name="connsiteY6" fmla="*/ 2677886 h 6858000"/>
                <a:gd name="connsiteX7" fmla="*/ 783772 w 1273630"/>
                <a:gd name="connsiteY7" fmla="*/ 2993571 h 6858000"/>
                <a:gd name="connsiteX8" fmla="*/ 914400 w 1273630"/>
                <a:gd name="connsiteY8" fmla="*/ 3526971 h 6858000"/>
                <a:gd name="connsiteX9" fmla="*/ 936172 w 1273630"/>
                <a:gd name="connsiteY9" fmla="*/ 3831771 h 6858000"/>
                <a:gd name="connsiteX10" fmla="*/ 914400 w 1273630"/>
                <a:gd name="connsiteY10" fmla="*/ 4310743 h 6858000"/>
                <a:gd name="connsiteX11" fmla="*/ 947058 w 1273630"/>
                <a:gd name="connsiteY11" fmla="*/ 4680858 h 6858000"/>
                <a:gd name="connsiteX12" fmla="*/ 1055915 w 1273630"/>
                <a:gd name="connsiteY12" fmla="*/ 5029200 h 6858000"/>
                <a:gd name="connsiteX13" fmla="*/ 1121229 w 1273630"/>
                <a:gd name="connsiteY13" fmla="*/ 5388429 h 6858000"/>
                <a:gd name="connsiteX14" fmla="*/ 1175657 w 1273630"/>
                <a:gd name="connsiteY14" fmla="*/ 5769429 h 6858000"/>
                <a:gd name="connsiteX15" fmla="*/ 1121229 w 1273630"/>
                <a:gd name="connsiteY15" fmla="*/ 6074229 h 6858000"/>
                <a:gd name="connsiteX16" fmla="*/ 1197429 w 1273630"/>
                <a:gd name="connsiteY16" fmla="*/ 6585857 h 6858000"/>
                <a:gd name="connsiteX17" fmla="*/ 1273630 w 1273630"/>
                <a:gd name="connsiteY17" fmla="*/ 6858000 h 6858000"/>
                <a:gd name="connsiteX18" fmla="*/ 0 w 1273630"/>
                <a:gd name="connsiteY18" fmla="*/ 6847114 h 6858000"/>
                <a:gd name="connsiteX19" fmla="*/ 0 w 1273630"/>
                <a:gd name="connsiteY19" fmla="*/ 0 h 6858000"/>
                <a:gd name="connsiteX20" fmla="*/ 511629 w 1273630"/>
                <a:gd name="connsiteY20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73630" h="6858000">
                  <a:moveTo>
                    <a:pt x="511629" y="0"/>
                  </a:moveTo>
                  <a:lnTo>
                    <a:pt x="533400" y="206829"/>
                  </a:lnTo>
                  <a:lnTo>
                    <a:pt x="489857" y="533400"/>
                  </a:lnTo>
                  <a:lnTo>
                    <a:pt x="544287" y="990599"/>
                  </a:lnTo>
                  <a:lnTo>
                    <a:pt x="718457" y="1556657"/>
                  </a:lnTo>
                  <a:lnTo>
                    <a:pt x="751115" y="2155371"/>
                  </a:lnTo>
                  <a:lnTo>
                    <a:pt x="729344" y="2677886"/>
                  </a:lnTo>
                  <a:lnTo>
                    <a:pt x="783772" y="2993571"/>
                  </a:lnTo>
                  <a:lnTo>
                    <a:pt x="914400" y="3526971"/>
                  </a:lnTo>
                  <a:lnTo>
                    <a:pt x="936172" y="3831771"/>
                  </a:lnTo>
                  <a:lnTo>
                    <a:pt x="914400" y="4310743"/>
                  </a:lnTo>
                  <a:lnTo>
                    <a:pt x="947058" y="4680858"/>
                  </a:lnTo>
                  <a:lnTo>
                    <a:pt x="1055915" y="5029200"/>
                  </a:lnTo>
                  <a:lnTo>
                    <a:pt x="1121229" y="5388429"/>
                  </a:lnTo>
                  <a:lnTo>
                    <a:pt x="1175657" y="5769429"/>
                  </a:lnTo>
                  <a:lnTo>
                    <a:pt x="1121229" y="6074229"/>
                  </a:lnTo>
                  <a:lnTo>
                    <a:pt x="1197429" y="6585857"/>
                  </a:lnTo>
                  <a:lnTo>
                    <a:pt x="1273630" y="6858000"/>
                  </a:lnTo>
                  <a:lnTo>
                    <a:pt x="0" y="6847114"/>
                  </a:lnTo>
                  <a:lnTo>
                    <a:pt x="0" y="0"/>
                  </a:lnTo>
                  <a:lnTo>
                    <a:pt x="511629" y="0"/>
                  </a:ln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pic>
          <p:nvPicPr>
            <p:cNvPr id="96" name="Picture 57" descr="FemaleScoeye color">
              <a:extLst>
                <a:ext uri="{FF2B5EF4-FFF2-40B4-BE49-F238E27FC236}">
                  <a16:creationId xmlns:a16="http://schemas.microsoft.com/office/drawing/2014/main" id="{EE5D9C15-64B1-4847-8C4D-9BB185269D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4900089">
              <a:off x="1546083" y="3454105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97" name="Picture 57" descr="FemaleScoeye color">
              <a:extLst>
                <a:ext uri="{FF2B5EF4-FFF2-40B4-BE49-F238E27FC236}">
                  <a16:creationId xmlns:a16="http://schemas.microsoft.com/office/drawing/2014/main" id="{A2AECB98-EE73-6E47-88F9-A1FEAB3B05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4900089">
              <a:off x="1644054" y="4542677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98" name="Picture 57" descr="FemaleScoeye color">
              <a:extLst>
                <a:ext uri="{FF2B5EF4-FFF2-40B4-BE49-F238E27FC236}">
                  <a16:creationId xmlns:a16="http://schemas.microsoft.com/office/drawing/2014/main" id="{8A882820-2A1C-CC48-806E-D312E23417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4900089">
              <a:off x="1720254" y="5740105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99" name="Picture 57" descr="FemaleScoeye color">
              <a:extLst>
                <a:ext uri="{FF2B5EF4-FFF2-40B4-BE49-F238E27FC236}">
                  <a16:creationId xmlns:a16="http://schemas.microsoft.com/office/drawing/2014/main" id="{DD42C5D7-3F14-DE45-B8A1-6C0BC7A4A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4900089">
              <a:off x="1200489" y="5631249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0" name="Picture 57" descr="FemaleScoeye color">
              <a:extLst>
                <a:ext uri="{FF2B5EF4-FFF2-40B4-BE49-F238E27FC236}">
                  <a16:creationId xmlns:a16="http://schemas.microsoft.com/office/drawing/2014/main" id="{A064C660-004F-C74F-8967-44ED60D16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6001653" flipH="1">
              <a:off x="1350140" y="4194334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1" name="Picture 57" descr="FemaleScoeye color">
              <a:extLst>
                <a:ext uri="{FF2B5EF4-FFF2-40B4-BE49-F238E27FC236}">
                  <a16:creationId xmlns:a16="http://schemas.microsoft.com/office/drawing/2014/main" id="{1F40B50F-F53B-FC4C-B54C-ED23504F5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5937942">
              <a:off x="1200489" y="1462021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2" name="Picture 57" descr="FemaleScoeye color">
              <a:extLst>
                <a:ext uri="{FF2B5EF4-FFF2-40B4-BE49-F238E27FC236}">
                  <a16:creationId xmlns:a16="http://schemas.microsoft.com/office/drawing/2014/main" id="{48EA5770-C935-D84D-8A83-19BB95818B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5866615" flipH="1">
              <a:off x="1200489" y="404952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3" name="Picture 57" descr="FemaleScoeye color">
              <a:extLst>
                <a:ext uri="{FF2B5EF4-FFF2-40B4-BE49-F238E27FC236}">
                  <a16:creationId xmlns:a16="http://schemas.microsoft.com/office/drawing/2014/main" id="{B40AA04D-C6DE-7847-81B6-3A8837BEDD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4900089">
              <a:off x="1382797" y="2659447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4" name="Picture 57" descr="FemaleScoeye color">
              <a:extLst>
                <a:ext uri="{FF2B5EF4-FFF2-40B4-BE49-F238E27FC236}">
                  <a16:creationId xmlns:a16="http://schemas.microsoft.com/office/drawing/2014/main" id="{EB24DF6C-0684-A44A-8F83-7E087B7F9D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5213961">
              <a:off x="1480769" y="1962762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5" name="Picture 57" descr="FemaleScoeye color">
              <a:extLst>
                <a:ext uri="{FF2B5EF4-FFF2-40B4-BE49-F238E27FC236}">
                  <a16:creationId xmlns:a16="http://schemas.microsoft.com/office/drawing/2014/main" id="{C58F977B-6B2A-F44F-B688-06F95EB8E2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6200000" flipH="1">
              <a:off x="1119458" y="4640648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6" name="Picture 57" descr="FemaleScoeye color">
              <a:extLst>
                <a:ext uri="{FF2B5EF4-FFF2-40B4-BE49-F238E27FC236}">
                  <a16:creationId xmlns:a16="http://schemas.microsoft.com/office/drawing/2014/main" id="{BB355401-DF2D-934D-9CD9-4A63C20F9C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6200000" flipH="1">
              <a:off x="1119458" y="3323475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07" name="Picture 57" descr="FemaleScoeye color">
              <a:extLst>
                <a:ext uri="{FF2B5EF4-FFF2-40B4-BE49-F238E27FC236}">
                  <a16:creationId xmlns:a16="http://schemas.microsoft.com/office/drawing/2014/main" id="{B3BC0224-84B7-1A41-BF29-750EF77130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rot="15744477" flipH="1">
              <a:off x="1374661" y="5598590"/>
              <a:ext cx="1147763" cy="403225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08" name="Picture 57" descr="FemaleScoeye color">
            <a:extLst>
              <a:ext uri="{FF2B5EF4-FFF2-40B4-BE49-F238E27FC236}">
                <a16:creationId xmlns:a16="http://schemas.microsoft.com/office/drawing/2014/main" id="{12A6A005-38C4-514F-9F6D-D5F6C695C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83725" y="2538404"/>
            <a:ext cx="1147763" cy="40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50C37461-7A4B-884A-BA9A-DEB9A085AA2E}"/>
              </a:ext>
            </a:extLst>
          </p:cNvPr>
          <p:cNvCxnSpPr>
            <a:stCxn id="108" idx="3"/>
          </p:cNvCxnSpPr>
          <p:nvPr/>
        </p:nvCxnSpPr>
        <p:spPr>
          <a:xfrm>
            <a:off x="4631488" y="2740016"/>
            <a:ext cx="335199" cy="5646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 Box 16">
            <a:extLst>
              <a:ext uri="{FF2B5EF4-FFF2-40B4-BE49-F238E27FC236}">
                <a16:creationId xmlns:a16="http://schemas.microsoft.com/office/drawing/2014/main" id="{1BEE3934-37B6-114A-83CF-449C0D39D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028" y="1761328"/>
            <a:ext cx="376111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800" b="1" dirty="0">
                <a:latin typeface="Helvetica" pitchFamily="2" charset="0"/>
                <a:cs typeface="Open Sans"/>
              </a:rPr>
              <a:t>“Simplified” Soil N Cycle</a:t>
            </a:r>
          </a:p>
        </p:txBody>
      </p:sp>
      <p:sp>
        <p:nvSpPr>
          <p:cNvPr id="112" name="Rectangle 16">
            <a:extLst>
              <a:ext uri="{FF2B5EF4-FFF2-40B4-BE49-F238E27FC236}">
                <a16:creationId xmlns:a16="http://schemas.microsoft.com/office/drawing/2014/main" id="{0657CAB3-71D2-BC4B-A553-68337373C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2022" y="4516438"/>
            <a:ext cx="1462087" cy="10033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spAutoFit/>
          </a:bodyPr>
          <a:lstStyle/>
          <a:p>
            <a:pPr algn="l" eaLnBrk="0" hangingPunct="0"/>
            <a:r>
              <a:rPr lang="en-US" sz="2000" dirty="0">
                <a:latin typeface="Helvetica" pitchFamily="2" charset="0"/>
              </a:rPr>
              <a:t>Soil</a:t>
            </a:r>
          </a:p>
          <a:p>
            <a:pPr algn="l" eaLnBrk="0" hangingPunct="0"/>
            <a:r>
              <a:rPr lang="en-US" sz="2000" dirty="0">
                <a:latin typeface="Helvetica" pitchFamily="2" charset="0"/>
              </a:rPr>
              <a:t>Organic </a:t>
            </a:r>
          </a:p>
          <a:p>
            <a:pPr algn="l" eaLnBrk="0" hangingPunct="0"/>
            <a:r>
              <a:rPr lang="en-US" sz="2000" dirty="0">
                <a:latin typeface="Helvetica" pitchFamily="2" charset="0"/>
              </a:rPr>
              <a:t>Matter</a:t>
            </a:r>
          </a:p>
        </p:txBody>
      </p:sp>
      <p:pic>
        <p:nvPicPr>
          <p:cNvPr id="113" name="Picture 57" descr="FemaleScoeye color">
            <a:extLst>
              <a:ext uri="{FF2B5EF4-FFF2-40B4-BE49-F238E27FC236}">
                <a16:creationId xmlns:a16="http://schemas.microsoft.com/office/drawing/2014/main" id="{6868FEB0-A5FF-EF48-8436-2F1EB50E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1191343" flipV="1">
            <a:off x="1035092" y="3226226"/>
            <a:ext cx="1147763" cy="4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Line 22">
            <a:extLst>
              <a:ext uri="{FF2B5EF4-FFF2-40B4-BE49-F238E27FC236}">
                <a16:creationId xmlns:a16="http://schemas.microsoft.com/office/drawing/2014/main" id="{86EEBAE6-4CCE-6844-BDA0-3ED0887108E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6557" y="3668358"/>
            <a:ext cx="204396" cy="77455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Helvetica" pitchFamily="2" charset="0"/>
            </a:endParaRPr>
          </a:p>
        </p:txBody>
      </p:sp>
      <p:sp>
        <p:nvSpPr>
          <p:cNvPr id="115" name="Line 48">
            <a:extLst>
              <a:ext uri="{FF2B5EF4-FFF2-40B4-BE49-F238E27FC236}">
                <a16:creationId xmlns:a16="http://schemas.microsoft.com/office/drawing/2014/main" id="{EFE6C546-C31F-F643-AE81-C7025DF263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25687" y="5473967"/>
            <a:ext cx="11687" cy="113797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Helvetica" pitchFamily="2" charset="0"/>
            </a:endParaRPr>
          </a:p>
        </p:txBody>
      </p:sp>
      <p:sp>
        <p:nvSpPr>
          <p:cNvPr id="116" name="Rectangle 56">
            <a:extLst>
              <a:ext uri="{FF2B5EF4-FFF2-40B4-BE49-F238E27FC236}">
                <a16:creationId xmlns:a16="http://schemas.microsoft.com/office/drawing/2014/main" id="{2D9B2CB6-3D35-9843-8EEC-12614F1F21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3770" y="6099392"/>
            <a:ext cx="1224695" cy="39754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spAutoFit/>
          </a:bodyPr>
          <a:lstStyle/>
          <a:p>
            <a:pPr algn="l" eaLnBrk="0" hangingPunct="0"/>
            <a:r>
              <a:rPr lang="en-US" sz="2000" dirty="0">
                <a:latin typeface="Helvetica" pitchFamily="2" charset="0"/>
              </a:rPr>
              <a:t>Leaching</a:t>
            </a:r>
          </a:p>
        </p:txBody>
      </p:sp>
    </p:spTree>
    <p:extLst>
      <p:ext uri="{BB962C8B-B14F-4D97-AF65-F5344CB8AC3E}">
        <p14:creationId xmlns:p14="http://schemas.microsoft.com/office/powerpoint/2010/main" val="67934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2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5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8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animBg="1"/>
      <p:bldP spid="6" grpId="1" animBg="1"/>
      <p:bldP spid="7" grpId="0"/>
      <p:bldP spid="7" grpId="1"/>
      <p:bldP spid="10" grpId="0" animBg="1"/>
      <p:bldP spid="13" grpId="0"/>
      <p:bldP spid="20" grpId="0" animBg="1"/>
      <p:bldP spid="21" grpId="0" animBg="1"/>
      <p:bldP spid="22" grpId="0"/>
      <p:bldP spid="81" grpId="0" animBg="1"/>
      <p:bldP spid="83" grpId="0"/>
      <p:bldP spid="83" grpId="1"/>
      <p:bldP spid="84" grpId="0" animBg="1"/>
      <p:bldP spid="85" grpId="0" animBg="1"/>
      <p:bldP spid="86" grpId="0"/>
      <p:bldP spid="86" grpId="1"/>
      <p:bldP spid="90" grpId="0"/>
      <p:bldP spid="90" grpId="1"/>
      <p:bldP spid="91" grpId="0" animBg="1"/>
      <p:bldP spid="93" grpId="0" animBg="1"/>
      <p:bldP spid="110" grpId="0"/>
      <p:bldP spid="112" grpId="0"/>
      <p:bldP spid="112" grpId="1"/>
      <p:bldP spid="114" grpId="0" animBg="1"/>
      <p:bldP spid="115" grpId="0" animBg="1"/>
      <p:bldP spid="1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902DD-693C-8541-8FEA-11D1C2F75BCC}"/>
              </a:ext>
            </a:extLst>
          </p:cNvPr>
          <p:cNvSpPr txBox="1"/>
          <p:nvPr/>
        </p:nvSpPr>
        <p:spPr>
          <a:xfrm>
            <a:off x="1778000" y="1690062"/>
            <a:ext cx="8636000" cy="3477875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How does the environment impact </a:t>
            </a:r>
            <a:r>
              <a:rPr lang="en-US" sz="4400" b="1" i="1" dirty="0">
                <a:solidFill>
                  <a:schemeClr val="bg1"/>
                </a:solidFill>
              </a:rPr>
              <a:t>resource utilization </a:t>
            </a:r>
            <a:r>
              <a:rPr lang="en-US" sz="4400" dirty="0">
                <a:solidFill>
                  <a:schemeClr val="bg1"/>
                </a:solidFill>
              </a:rPr>
              <a:t>by coastal marine food webs?</a:t>
            </a:r>
          </a:p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6773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32023-27BA-694E-9713-99FA82BD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799" y="1904452"/>
            <a:ext cx="7637233" cy="40772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64E249-1932-4543-AB18-FF98227EE7A4}"/>
              </a:ext>
            </a:extLst>
          </p:cNvPr>
          <p:cNvSpPr/>
          <p:nvPr/>
        </p:nvSpPr>
        <p:spPr>
          <a:xfrm>
            <a:off x="1547346" y="2288494"/>
            <a:ext cx="1808508" cy="95410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sz="2800" dirty="0"/>
              <a:t>NO</a:t>
            </a:r>
            <a:r>
              <a:rPr lang="en-US" sz="2800" baseline="-25000" dirty="0"/>
              <a:t>3</a:t>
            </a:r>
            <a:r>
              <a:rPr lang="en-US" sz="2800" baseline="30000" dirty="0"/>
              <a:t>-</a:t>
            </a:r>
            <a:r>
              <a:rPr lang="en-US" sz="2800" dirty="0"/>
              <a:t>, NH</a:t>
            </a:r>
            <a:r>
              <a:rPr lang="en-US" sz="2800" baseline="-25000" dirty="0"/>
              <a:t>4</a:t>
            </a:r>
            <a:r>
              <a:rPr lang="en-US" sz="2800" baseline="30000" dirty="0"/>
              <a:t>+</a:t>
            </a:r>
            <a:r>
              <a:rPr lang="en-US" sz="2800" dirty="0"/>
              <a:t>,</a:t>
            </a:r>
          </a:p>
          <a:p>
            <a:r>
              <a:rPr lang="en-US" sz="2800" dirty="0"/>
              <a:t> urea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Challenges of Scale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1596236-CECC-1E49-A2F9-F77F83B184CC}"/>
              </a:ext>
            </a:extLst>
          </p:cNvPr>
          <p:cNvSpPr/>
          <p:nvPr/>
        </p:nvSpPr>
        <p:spPr>
          <a:xfrm>
            <a:off x="4267201" y="1973943"/>
            <a:ext cx="1828800" cy="1455057"/>
          </a:xfrm>
          <a:prstGeom prst="frame">
            <a:avLst>
              <a:gd name="adj1" fmla="val 15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1CE262-327F-3B48-9C53-F181436B6B3C}"/>
              </a:ext>
            </a:extLst>
          </p:cNvPr>
          <p:cNvSpPr txBox="1"/>
          <p:nvPr/>
        </p:nvSpPr>
        <p:spPr>
          <a:xfrm>
            <a:off x="1455056" y="3517241"/>
            <a:ext cx="22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We can measure resources directly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4C4AB4-A03E-294C-8BDF-3E0C8701FE1F}"/>
              </a:ext>
            </a:extLst>
          </p:cNvPr>
          <p:cNvSpPr txBox="1"/>
          <p:nvPr/>
        </p:nvSpPr>
        <p:spPr>
          <a:xfrm>
            <a:off x="6253386" y="2239806"/>
            <a:ext cx="22787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We can measure primary producers directly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341464-7723-2D4E-BF06-40970C71CC92}"/>
              </a:ext>
            </a:extLst>
          </p:cNvPr>
          <p:cNvCxnSpPr/>
          <p:nvPr/>
        </p:nvCxnSpPr>
        <p:spPr>
          <a:xfrm>
            <a:off x="3733799" y="2765547"/>
            <a:ext cx="6640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3109453-341B-7147-88FF-0FD6E9D754A2}"/>
              </a:ext>
            </a:extLst>
          </p:cNvPr>
          <p:cNvSpPr/>
          <p:nvPr/>
        </p:nvSpPr>
        <p:spPr>
          <a:xfrm>
            <a:off x="3717186" y="2534714"/>
            <a:ext cx="664030" cy="4616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6BB89-8920-4344-AAF2-204D45352711}"/>
              </a:ext>
            </a:extLst>
          </p:cNvPr>
          <p:cNvSpPr txBox="1"/>
          <p:nvPr/>
        </p:nvSpPr>
        <p:spPr>
          <a:xfrm>
            <a:off x="408213" y="5758803"/>
            <a:ext cx="5209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Availability</a:t>
            </a:r>
            <a:r>
              <a:rPr lang="en-US" sz="3200" b="1" i="1" dirty="0"/>
              <a:t> </a:t>
            </a:r>
            <a:r>
              <a:rPr lang="en-US" sz="3200" b="1" i="1" dirty="0">
                <a:solidFill>
                  <a:schemeClr val="accent1"/>
                </a:solidFill>
              </a:rPr>
              <a:t> </a:t>
            </a:r>
            <a:r>
              <a:rPr lang="en-US" sz="3200" b="1" i="1" dirty="0"/>
              <a:t>≠</a:t>
            </a:r>
            <a:r>
              <a:rPr lang="en-US" sz="3200" b="1" i="1" dirty="0">
                <a:solidFill>
                  <a:schemeClr val="accent1"/>
                </a:solidFill>
              </a:rPr>
              <a:t> </a:t>
            </a:r>
            <a:r>
              <a:rPr lang="en-US" sz="3200" b="1" i="1" dirty="0">
                <a:solidFill>
                  <a:schemeClr val="accent1">
                    <a:lumMod val="75000"/>
                  </a:schemeClr>
                </a:solidFill>
              </a:rPr>
              <a:t>Utilization</a:t>
            </a:r>
          </a:p>
        </p:txBody>
      </p:sp>
    </p:spTree>
    <p:extLst>
      <p:ext uri="{BB962C8B-B14F-4D97-AF65-F5344CB8AC3E}">
        <p14:creationId xmlns:p14="http://schemas.microsoft.com/office/powerpoint/2010/main" val="159006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21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73FBDB-B3AE-284B-9E9E-EA69A0ED2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694438"/>
            <a:ext cx="2959100" cy="211886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4FC4AF4-90F5-A946-A2EA-D8BC2FB2AD20}"/>
              </a:ext>
            </a:extLst>
          </p:cNvPr>
          <p:cNvGrpSpPr/>
          <p:nvPr/>
        </p:nvGrpSpPr>
        <p:grpSpPr>
          <a:xfrm>
            <a:off x="5914971" y="4142237"/>
            <a:ext cx="3676075" cy="2118862"/>
            <a:chOff x="5914971" y="4142237"/>
            <a:chExt cx="3676075" cy="2118862"/>
          </a:xfrm>
        </p:grpSpPr>
        <p:sp>
          <p:nvSpPr>
            <p:cNvPr id="6" name="Line Callout 2 (Border and Accent Bar) 5">
              <a:extLst>
                <a:ext uri="{FF2B5EF4-FFF2-40B4-BE49-F238E27FC236}">
                  <a16:creationId xmlns:a16="http://schemas.microsoft.com/office/drawing/2014/main" id="{A6C33F5A-C604-304C-89B6-B685191EA5F4}"/>
                </a:ext>
              </a:extLst>
            </p:cNvPr>
            <p:cNvSpPr/>
            <p:nvPr/>
          </p:nvSpPr>
          <p:spPr>
            <a:xfrm flipV="1">
              <a:off x="5914971" y="4142237"/>
              <a:ext cx="3676075" cy="2118862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02311"/>
                <a:gd name="adj6" fmla="val -6739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84F901E-4788-9E46-8750-89B87773D6D3}"/>
                </a:ext>
              </a:extLst>
            </p:cNvPr>
            <p:cNvSpPr/>
            <p:nvPr/>
          </p:nvSpPr>
          <p:spPr>
            <a:xfrm>
              <a:off x="5914971" y="4334014"/>
              <a:ext cx="122180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δ</a:t>
              </a:r>
              <a:r>
                <a:rPr lang="en-US" sz="4000" b="1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15</a:t>
              </a:r>
              <a:r>
                <a: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N</a:t>
              </a:r>
              <a:r>
                <a:rPr lang="en-US" dirty="0"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3CCED2-BDF1-644D-903D-AEC02E48B851}"/>
              </a:ext>
            </a:extLst>
          </p:cNvPr>
          <p:cNvGrpSpPr/>
          <p:nvPr/>
        </p:nvGrpSpPr>
        <p:grpSpPr>
          <a:xfrm>
            <a:off x="5914971" y="756671"/>
            <a:ext cx="3676075" cy="2118862"/>
            <a:chOff x="5914971" y="756671"/>
            <a:chExt cx="3676075" cy="2118862"/>
          </a:xfrm>
        </p:grpSpPr>
        <p:sp>
          <p:nvSpPr>
            <p:cNvPr id="5" name="Line Callout 2 (Border and Accent Bar) 4">
              <a:extLst>
                <a:ext uri="{FF2B5EF4-FFF2-40B4-BE49-F238E27FC236}">
                  <a16:creationId xmlns:a16="http://schemas.microsoft.com/office/drawing/2014/main" id="{BFAF5539-FF4E-7B42-A135-66D5D68548F8}"/>
                </a:ext>
              </a:extLst>
            </p:cNvPr>
            <p:cNvSpPr/>
            <p:nvPr/>
          </p:nvSpPr>
          <p:spPr>
            <a:xfrm>
              <a:off x="5914971" y="756671"/>
              <a:ext cx="3676075" cy="2118862"/>
            </a:xfrm>
            <a:prstGeom prst="accentBorder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93919"/>
                <a:gd name="adj6" fmla="val -6946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39E0CA20-99C9-6144-9D79-184973DE75EB}"/>
                </a:ext>
              </a:extLst>
            </p:cNvPr>
            <p:cNvSpPr/>
            <p:nvPr/>
          </p:nvSpPr>
          <p:spPr>
            <a:xfrm>
              <a:off x="5993717" y="756671"/>
              <a:ext cx="1232583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δ</a:t>
              </a:r>
              <a:r>
                <a:rPr lang="en-US" sz="4000" b="1" baseline="30000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13</a:t>
              </a:r>
              <a:r>
                <a:rPr lang="en-US" sz="4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C</a:t>
              </a:r>
              <a:r>
                <a:rPr 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</a:rPr>
                <a:t> 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A05E3AF-4808-D241-BA8A-7DA1E02E7745}"/>
                </a:ext>
              </a:extLst>
            </p:cNvPr>
            <p:cNvSpPr txBox="1"/>
            <p:nvPr/>
          </p:nvSpPr>
          <p:spPr>
            <a:xfrm>
              <a:off x="7305046" y="846606"/>
              <a:ext cx="2286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Community Composition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Cellular Growth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[CO</a:t>
              </a:r>
              <a:r>
                <a:rPr lang="en-US" sz="2400" baseline="-25000" dirty="0">
                  <a:solidFill>
                    <a:schemeClr val="bg1"/>
                  </a:solidFill>
                </a:rPr>
                <a:t>2</a:t>
              </a:r>
              <a:r>
                <a:rPr lang="en-US" sz="2400" dirty="0">
                  <a:solidFill>
                    <a:schemeClr val="bg1"/>
                  </a:solidFill>
                </a:rPr>
                <a:t>]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1E1DF15-F959-E846-A664-AAB4BD37203A}"/>
              </a:ext>
            </a:extLst>
          </p:cNvPr>
          <p:cNvSpPr txBox="1"/>
          <p:nvPr/>
        </p:nvSpPr>
        <p:spPr>
          <a:xfrm>
            <a:off x="7220913" y="4232172"/>
            <a:ext cx="2286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Nitrogen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Isotope composition of N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FF9D63-2345-A44B-8C95-3E5FF576F3A5}"/>
              </a:ext>
            </a:extLst>
          </p:cNvPr>
          <p:cNvSpPr txBox="1"/>
          <p:nvPr/>
        </p:nvSpPr>
        <p:spPr>
          <a:xfrm>
            <a:off x="619754" y="341172"/>
            <a:ext cx="3962400" cy="132343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solidFill>
                  <a:schemeClr val="bg1"/>
                </a:solidFill>
              </a:rPr>
              <a:t>Utilizing Chemical Tracers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ECF673-C7F3-6C4D-9CDB-05F173C647D7}"/>
              </a:ext>
            </a:extLst>
          </p:cNvPr>
          <p:cNvSpPr txBox="1"/>
          <p:nvPr/>
        </p:nvSpPr>
        <p:spPr>
          <a:xfrm>
            <a:off x="9735650" y="1002892"/>
            <a:ext cx="22821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Additive </a:t>
            </a:r>
          </a:p>
          <a:p>
            <a:pPr algn="ctr"/>
            <a:r>
              <a:rPr lang="en-US" sz="3200" i="1" dirty="0"/>
              <a:t>&amp;</a:t>
            </a:r>
          </a:p>
          <a:p>
            <a:pPr algn="ctr"/>
            <a:r>
              <a:rPr lang="en-US" sz="3200" i="1" dirty="0"/>
              <a:t>Subtractive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BF03E8-E67A-9D48-9D44-65C1EFB9163C}"/>
              </a:ext>
            </a:extLst>
          </p:cNvPr>
          <p:cNvSpPr txBox="1"/>
          <p:nvPr/>
        </p:nvSpPr>
        <p:spPr>
          <a:xfrm>
            <a:off x="9735649" y="4503291"/>
            <a:ext cx="2282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/>
              <a:t>Large scale indicators</a:t>
            </a:r>
          </a:p>
        </p:txBody>
      </p:sp>
    </p:spTree>
    <p:extLst>
      <p:ext uri="{BB962C8B-B14F-4D97-AF65-F5344CB8AC3E}">
        <p14:creationId xmlns:p14="http://schemas.microsoft.com/office/powerpoint/2010/main" val="22580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D476C-E313-4943-A378-DC984B48D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-435428"/>
            <a:ext cx="11074400" cy="7047345"/>
          </a:xfrm>
          <a:prstGeom prst="rect">
            <a:avLst/>
          </a:prstGeom>
        </p:spPr>
      </p:pic>
      <p:pic>
        <p:nvPicPr>
          <p:cNvPr id="6" name="Picture 5" descr="IMG_8662.JPG">
            <a:extLst>
              <a:ext uri="{FF2B5EF4-FFF2-40B4-BE49-F238E27FC236}">
                <a16:creationId xmlns:a16="http://schemas.microsoft.com/office/drawing/2014/main" id="{00503D69-BDC7-394A-9E90-419AE3411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97" b="100000" l="562" r="91667">
                        <a14:foregroundMark x1="29869" y1="26299" x2="29869" y2="262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673600"/>
            <a:ext cx="3276600" cy="2184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71184D-C405-8841-B568-4CC1A673520B}"/>
              </a:ext>
            </a:extLst>
          </p:cNvPr>
          <p:cNvSpPr/>
          <p:nvPr/>
        </p:nvSpPr>
        <p:spPr>
          <a:xfrm>
            <a:off x="249812" y="860961"/>
            <a:ext cx="1715533" cy="193899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4000" b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40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Phe</a:t>
            </a:r>
          </a:p>
          <a:p>
            <a:pPr algn="ctr"/>
            <a:endParaRPr lang="en-US" sz="4000" b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δ</a:t>
            </a:r>
            <a:r>
              <a:rPr lang="en-US" sz="4000" b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13</a:t>
            </a: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671159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4B5CC191-61B0-BD42-9EF6-F4A9417CC6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3600" i="1" dirty="0">
                <a:solidFill>
                  <a:schemeClr val="bg1"/>
                </a:solidFill>
              </a:rPr>
              <a:t>Modelling food web assimilated resources through time, with the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66283-47D5-E74A-A336-A3C0FD0A66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Data challenges: large temporal gaps, more than one observation at one time</a:t>
                </a:r>
              </a:p>
              <a:p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Changes through time: generalized additive model</a:t>
                </a:r>
              </a:p>
              <a:p>
                <a:pPr lvl="1"/>
                <a:r>
                  <a:rPr lang="en-US" dirty="0"/>
                  <a:t>Gaussian(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 , k = 6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Correlation with environmental covariates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66283-47D5-E74A-A336-A3C0FD0A66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377CE852-9CEB-5141-BA77-445C81B8F03F}"/>
              </a:ext>
            </a:extLst>
          </p:cNvPr>
          <p:cNvGrpSpPr/>
          <p:nvPr/>
        </p:nvGrpSpPr>
        <p:grpSpPr>
          <a:xfrm>
            <a:off x="8473079" y="3677644"/>
            <a:ext cx="3718921" cy="3180356"/>
            <a:chOff x="8436527" y="2678654"/>
            <a:chExt cx="3718921" cy="31803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04E212-EBE4-B042-8B1D-06C15C08D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36527" y="2678654"/>
              <a:ext cx="2088793" cy="315660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9CE1E24-A7EC-644A-89CB-D57F0B97D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25320" y="2702404"/>
              <a:ext cx="1630128" cy="31566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1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75C9CC-33B6-EA49-86F7-FEDDF094B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5F2F66-DD18-0546-A898-43B7B73A536E}"/>
              </a:ext>
            </a:extLst>
          </p:cNvPr>
          <p:cNvSpPr/>
          <p:nvPr/>
        </p:nvSpPr>
        <p:spPr>
          <a:xfrm>
            <a:off x="8755503" y="6211669"/>
            <a:ext cx="61106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dirty="0"/>
              <a:t>NO</a:t>
            </a:r>
            <a:r>
              <a:rPr lang="en-US" baseline="-25000" dirty="0"/>
              <a:t>3</a:t>
            </a:r>
            <a:r>
              <a:rPr lang="en-US" baseline="30000" dirty="0"/>
              <a:t>-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8F4F8-2E9B-DB48-92EF-8A0ACC343114}"/>
              </a:ext>
            </a:extLst>
          </p:cNvPr>
          <p:cNvSpPr txBox="1"/>
          <p:nvPr/>
        </p:nvSpPr>
        <p:spPr>
          <a:xfrm>
            <a:off x="7839530" y="4182018"/>
            <a:ext cx="43724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Upwelling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Coastal Upwelling (Spring, Summer)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Average winter (Oct-Apr) along-shelf and cross shelf wind vector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9C8E81-6FBA-DA43-B01B-8F87DC15E59E}"/>
              </a:ext>
            </a:extLst>
          </p:cNvPr>
          <p:cNvSpPr txBox="1"/>
          <p:nvPr/>
        </p:nvSpPr>
        <p:spPr>
          <a:xfrm>
            <a:off x="3866243" y="1364683"/>
            <a:ext cx="24474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Discharge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Columbia River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Kuskokwim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Seward Line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87AE4C-7199-DE4E-9208-433E7BEABF1A}"/>
              </a:ext>
            </a:extLst>
          </p:cNvPr>
          <p:cNvSpPr txBox="1"/>
          <p:nvPr/>
        </p:nvSpPr>
        <p:spPr>
          <a:xfrm>
            <a:off x="9381672" y="1584014"/>
            <a:ext cx="24474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Sea Surface Temperature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Mean Summer (</a:t>
            </a:r>
            <a:r>
              <a:rPr lang="en-US" sz="2000" dirty="0" err="1"/>
              <a:t>GoA</a:t>
            </a:r>
            <a:r>
              <a:rPr lang="en-US" sz="2000" dirty="0"/>
              <a:t>, EBS, WA)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689511-E098-8E40-BE5D-1CFFA1FFDC8B}"/>
              </a:ext>
            </a:extLst>
          </p:cNvPr>
          <p:cNvSpPr txBox="1"/>
          <p:nvPr/>
        </p:nvSpPr>
        <p:spPr>
          <a:xfrm>
            <a:off x="3586841" y="3956616"/>
            <a:ext cx="414564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/>
              <a:t>Climate Regime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Pacific Decadal Oscillation (PDO)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North Pacific Gyre Oscillation (NPGO)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Multivariate ENSO Index (MEI)</a:t>
            </a:r>
          </a:p>
        </p:txBody>
      </p:sp>
    </p:spTree>
    <p:extLst>
      <p:ext uri="{BB962C8B-B14F-4D97-AF65-F5344CB8AC3E}">
        <p14:creationId xmlns:p14="http://schemas.microsoft.com/office/powerpoint/2010/main" val="324010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EA9F04-D467-A541-B2D0-E62FEB713E1C}"/>
              </a:ext>
            </a:extLst>
          </p:cNvPr>
          <p:cNvSpPr/>
          <p:nvPr/>
        </p:nvSpPr>
        <p:spPr>
          <a:xfrm>
            <a:off x="927538" y="1923533"/>
            <a:ext cx="4225033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δ</a:t>
            </a:r>
            <a:r>
              <a:rPr lang="en-US" sz="3600" b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13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 decreases during recent decades in most regions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B827C-D714-4C4C-B516-CB50F213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477" y="0"/>
            <a:ext cx="4943707" cy="64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8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89A41B-7B56-FC4F-85BF-8963353BFBD0}"/>
              </a:ext>
            </a:extLst>
          </p:cNvPr>
          <p:cNvSpPr/>
          <p:nvPr/>
        </p:nvSpPr>
        <p:spPr>
          <a:xfrm>
            <a:off x="927538" y="1923533"/>
            <a:ext cx="4225033" cy="23083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1. δ</a:t>
            </a:r>
            <a:r>
              <a:rPr lang="en-US" sz="3600" b="1" baseline="30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15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36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Phe</a:t>
            </a:r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is variable but relatively stable through time across regions</a:t>
            </a:r>
            <a:r>
              <a:rPr lang="en-US" sz="3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0AF22-3A61-5440-92D8-8BC495652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254" y="184366"/>
            <a:ext cx="4936274" cy="641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8261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D6922B9-DD1C-9D45-9309-778CD781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267" y="0"/>
            <a:ext cx="85725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D8B4FF7-0320-3A41-80A7-B5A59148EC1D}"/>
              </a:ext>
            </a:extLst>
          </p:cNvPr>
          <p:cNvSpPr/>
          <p:nvPr/>
        </p:nvSpPr>
        <p:spPr>
          <a:xfrm>
            <a:off x="3456122" y="1379349"/>
            <a:ext cx="7377193" cy="712922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228E5-2CFE-6C4D-8AAA-36EE5D80EE42}"/>
              </a:ext>
            </a:extLst>
          </p:cNvPr>
          <p:cNvSpPr/>
          <p:nvPr/>
        </p:nvSpPr>
        <p:spPr>
          <a:xfrm>
            <a:off x="3456121" y="3764478"/>
            <a:ext cx="7377193" cy="509179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D1DA-F4B1-E14E-B93A-15188D424F37}"/>
              </a:ext>
            </a:extLst>
          </p:cNvPr>
          <p:cNvSpPr/>
          <p:nvPr/>
        </p:nvSpPr>
        <p:spPr>
          <a:xfrm>
            <a:off x="3456121" y="5734372"/>
            <a:ext cx="7377193" cy="253913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C88F2C-11AD-FA4E-BFE1-A85B6391BBD9}"/>
              </a:ext>
            </a:extLst>
          </p:cNvPr>
          <p:cNvSpPr/>
          <p:nvPr/>
        </p:nvSpPr>
        <p:spPr>
          <a:xfrm>
            <a:off x="3456121" y="333214"/>
            <a:ext cx="7377193" cy="1046136"/>
          </a:xfrm>
          <a:prstGeom prst="rect">
            <a:avLst/>
          </a:prstGeom>
          <a:solidFill>
            <a:schemeClr val="accent5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1E8633AC-2DDF-2D4F-A110-BB6E239056B1}"/>
              </a:ext>
            </a:extLst>
          </p:cNvPr>
          <p:cNvSpPr/>
          <p:nvPr/>
        </p:nvSpPr>
        <p:spPr>
          <a:xfrm rot="13014507">
            <a:off x="11073502" y="3308122"/>
            <a:ext cx="232531" cy="712520"/>
          </a:xfrm>
          <a:prstGeom prst="upArrow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38A6E-7C0A-DF47-819E-FDFAF3741E3E}"/>
              </a:ext>
            </a:extLst>
          </p:cNvPr>
          <p:cNvSpPr txBox="1"/>
          <p:nvPr/>
        </p:nvSpPr>
        <p:spPr>
          <a:xfrm>
            <a:off x="11358429" y="2782669"/>
            <a:ext cx="833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C4 Plants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A4DB60-0144-224F-BF7A-0F22C92DABB1}"/>
              </a:ext>
            </a:extLst>
          </p:cNvPr>
          <p:cNvSpPr txBox="1"/>
          <p:nvPr/>
        </p:nvSpPr>
        <p:spPr>
          <a:xfrm>
            <a:off x="11358429" y="4895657"/>
            <a:ext cx="833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C3 Plants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B8DC73C-8D92-E84C-A7BF-ED7B7DDEEB79}"/>
              </a:ext>
            </a:extLst>
          </p:cNvPr>
          <p:cNvSpPr/>
          <p:nvPr/>
        </p:nvSpPr>
        <p:spPr>
          <a:xfrm rot="13794829">
            <a:off x="11023962" y="5283964"/>
            <a:ext cx="232531" cy="712520"/>
          </a:xfrm>
          <a:prstGeom prst="up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0FD54F-D10F-684E-9BE8-503FC54A6F42}"/>
              </a:ext>
            </a:extLst>
          </p:cNvPr>
          <p:cNvSpPr txBox="1"/>
          <p:nvPr/>
        </p:nvSpPr>
        <p:spPr>
          <a:xfrm>
            <a:off x="11017595" y="992846"/>
            <a:ext cx="13091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Dissolved Nitrate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5A5B430F-32DE-F049-961D-19F4A3E28E71}"/>
              </a:ext>
            </a:extLst>
          </p:cNvPr>
          <p:cNvSpPr/>
          <p:nvPr/>
        </p:nvSpPr>
        <p:spPr>
          <a:xfrm rot="15041776">
            <a:off x="11091041" y="1446988"/>
            <a:ext cx="232531" cy="71252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B812AE01-F722-0A40-962B-E9FEB8FEEEAE}"/>
              </a:ext>
            </a:extLst>
          </p:cNvPr>
          <p:cNvSpPr/>
          <p:nvPr/>
        </p:nvSpPr>
        <p:spPr>
          <a:xfrm rot="6958546">
            <a:off x="2852197" y="-23046"/>
            <a:ext cx="232531" cy="712520"/>
          </a:xfrm>
          <a:prstGeom prst="upArrow">
            <a:avLst/>
          </a:prstGeom>
          <a:solidFill>
            <a:schemeClr val="accent5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34CAC8-E8E9-C541-9A24-B9DBD7D86134}"/>
              </a:ext>
            </a:extLst>
          </p:cNvPr>
          <p:cNvSpPr txBox="1"/>
          <p:nvPr/>
        </p:nvSpPr>
        <p:spPr>
          <a:xfrm>
            <a:off x="1033154" y="10048"/>
            <a:ext cx="1756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Ice associated Algae</a:t>
            </a:r>
          </a:p>
        </p:txBody>
      </p:sp>
    </p:spTree>
    <p:extLst>
      <p:ext uri="{BB962C8B-B14F-4D97-AF65-F5344CB8AC3E}">
        <p14:creationId xmlns:p14="http://schemas.microsoft.com/office/powerpoint/2010/main" val="1221430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/>
      <p:bldP spid="12" grpId="0"/>
      <p:bldP spid="14" grpId="0" animBg="1"/>
      <p:bldP spid="15" grpId="0"/>
      <p:bldP spid="16" grpId="0" animBg="1"/>
      <p:bldP spid="17" grpId="0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B39AF-986F-BF49-AA10-80CD4B971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72762"/>
            <a:ext cx="12241171" cy="3920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F05885-A25C-E240-B412-2EF2A8B423A3}"/>
              </a:ext>
            </a:extLst>
          </p:cNvPr>
          <p:cNvSpPr txBox="1"/>
          <p:nvPr/>
        </p:nvSpPr>
        <p:spPr>
          <a:xfrm>
            <a:off x="3332135" y="6122220"/>
            <a:ext cx="261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Covariate Values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682DF5B-54A4-0A42-ACD4-7BA7D97F35AA}"/>
              </a:ext>
            </a:extLst>
          </p:cNvPr>
          <p:cNvSpPr/>
          <p:nvPr/>
        </p:nvSpPr>
        <p:spPr>
          <a:xfrm rot="14387181" flipV="1">
            <a:off x="3728496" y="5744231"/>
            <a:ext cx="772762" cy="177525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9A2858-1AC0-D348-A6EE-170E509DE42E}"/>
              </a:ext>
            </a:extLst>
          </p:cNvPr>
          <p:cNvSpPr txBox="1"/>
          <p:nvPr/>
        </p:nvSpPr>
        <p:spPr>
          <a:xfrm>
            <a:off x="5005952" y="375790"/>
            <a:ext cx="2619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delAIC</a:t>
            </a:r>
            <a:r>
              <a:rPr lang="en-US" sz="2400" dirty="0"/>
              <a:t> &lt; 2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FB70CD0-A86A-114C-8BC3-CE813400A241}"/>
              </a:ext>
            </a:extLst>
          </p:cNvPr>
          <p:cNvSpPr/>
          <p:nvPr/>
        </p:nvSpPr>
        <p:spPr>
          <a:xfrm rot="6398314" flipV="1">
            <a:off x="4395891" y="1581351"/>
            <a:ext cx="1570703" cy="139140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2D62C058-3C1A-D04B-A6F6-F88A4BDFBA09}"/>
              </a:ext>
            </a:extLst>
          </p:cNvPr>
          <p:cNvSpPr/>
          <p:nvPr/>
        </p:nvSpPr>
        <p:spPr>
          <a:xfrm rot="4040695" flipV="1">
            <a:off x="319523" y="1690246"/>
            <a:ext cx="1041472" cy="99502"/>
          </a:xfrm>
          <a:prstGeom prst="rightArrow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8F43F-6BB1-BB4C-BFB8-B0A2FC16F5E1}"/>
              </a:ext>
            </a:extLst>
          </p:cNvPr>
          <p:cNvSpPr txBox="1"/>
          <p:nvPr/>
        </p:nvSpPr>
        <p:spPr>
          <a:xfrm>
            <a:off x="245390" y="360894"/>
            <a:ext cx="2619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Time series covariates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E2A9664E-4317-1D4F-AF6F-18B4F12DA4EB}"/>
              </a:ext>
            </a:extLst>
          </p:cNvPr>
          <p:cNvSpPr/>
          <p:nvPr/>
        </p:nvSpPr>
        <p:spPr>
          <a:xfrm>
            <a:off x="690188" y="2803721"/>
            <a:ext cx="3501802" cy="31338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835F6B49-D261-684B-B5B6-5E632027DDF6}"/>
              </a:ext>
            </a:extLst>
          </p:cNvPr>
          <p:cNvSpPr/>
          <p:nvPr/>
        </p:nvSpPr>
        <p:spPr>
          <a:xfrm>
            <a:off x="118188" y="2383470"/>
            <a:ext cx="3373159" cy="4202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216F8395-62A5-8545-9D2E-3A28C0C8633D}"/>
              </a:ext>
            </a:extLst>
          </p:cNvPr>
          <p:cNvSpPr/>
          <p:nvPr/>
        </p:nvSpPr>
        <p:spPr>
          <a:xfrm>
            <a:off x="7241403" y="3117110"/>
            <a:ext cx="3373159" cy="849248"/>
          </a:xfrm>
          <a:prstGeom prst="frame">
            <a:avLst>
              <a:gd name="adj1" fmla="val 83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E203C375-3343-294D-A932-6D22C22481F1}"/>
              </a:ext>
            </a:extLst>
          </p:cNvPr>
          <p:cNvSpPr/>
          <p:nvPr/>
        </p:nvSpPr>
        <p:spPr>
          <a:xfrm>
            <a:off x="7360157" y="4281309"/>
            <a:ext cx="3373159" cy="42025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48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F3B0DE-84A5-994A-AFB1-8B0818A7D724}"/>
              </a:ext>
            </a:extLst>
          </p:cNvPr>
          <p:cNvGrpSpPr/>
          <p:nvPr/>
        </p:nvGrpSpPr>
        <p:grpSpPr>
          <a:xfrm>
            <a:off x="8873663" y="1946983"/>
            <a:ext cx="1956168" cy="2919842"/>
            <a:chOff x="5545181" y="451822"/>
            <a:chExt cx="2229267" cy="3759817"/>
          </a:xfrm>
        </p:grpSpPr>
        <p:grpSp>
          <p:nvGrpSpPr>
            <p:cNvPr id="24" name="Group 8">
              <a:extLst>
                <a:ext uri="{FF2B5EF4-FFF2-40B4-BE49-F238E27FC236}">
                  <a16:creationId xmlns:a16="http://schemas.microsoft.com/office/drawing/2014/main" id="{61C536A5-B0F8-D74E-B8D3-8BB82B15B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35206" y="3376614"/>
              <a:ext cx="571500" cy="835025"/>
              <a:chOff x="582" y="1785"/>
              <a:chExt cx="360" cy="526"/>
            </a:xfrm>
          </p:grpSpPr>
          <p:sp>
            <p:nvSpPr>
              <p:cNvPr id="75" name="Freeform 9">
                <a:extLst>
                  <a:ext uri="{FF2B5EF4-FFF2-40B4-BE49-F238E27FC236}">
                    <a16:creationId xmlns:a16="http://schemas.microsoft.com/office/drawing/2014/main" id="{38DDBB34-57DF-3949-8C63-3FA9F9C8DA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" y="1785"/>
                <a:ext cx="117" cy="526"/>
              </a:xfrm>
              <a:custGeom>
                <a:avLst/>
                <a:gdLst/>
                <a:ahLst/>
                <a:cxnLst>
                  <a:cxn ang="0">
                    <a:pos x="91" y="14"/>
                  </a:cxn>
                  <a:cxn ang="0">
                    <a:pos x="67" y="0"/>
                  </a:cxn>
                  <a:cxn ang="0">
                    <a:pos x="67" y="17"/>
                  </a:cxn>
                  <a:cxn ang="0">
                    <a:pos x="67" y="34"/>
                  </a:cxn>
                  <a:cxn ang="0">
                    <a:pos x="67" y="52"/>
                  </a:cxn>
                  <a:cxn ang="0">
                    <a:pos x="77" y="68"/>
                  </a:cxn>
                  <a:cxn ang="0">
                    <a:pos x="88" y="86"/>
                  </a:cxn>
                  <a:cxn ang="0">
                    <a:pos x="88" y="103"/>
                  </a:cxn>
                  <a:cxn ang="0">
                    <a:pos x="88" y="120"/>
                  </a:cxn>
                  <a:cxn ang="0">
                    <a:pos x="88" y="138"/>
                  </a:cxn>
                  <a:cxn ang="0">
                    <a:pos x="88" y="155"/>
                  </a:cxn>
                  <a:cxn ang="0">
                    <a:pos x="88" y="172"/>
                  </a:cxn>
                  <a:cxn ang="0">
                    <a:pos x="77" y="189"/>
                  </a:cxn>
                  <a:cxn ang="0">
                    <a:pos x="67" y="206"/>
                  </a:cxn>
                  <a:cxn ang="0">
                    <a:pos x="49" y="224"/>
                  </a:cxn>
                  <a:cxn ang="0">
                    <a:pos x="19" y="241"/>
                  </a:cxn>
                  <a:cxn ang="0">
                    <a:pos x="9" y="258"/>
                  </a:cxn>
                  <a:cxn ang="0">
                    <a:pos x="0" y="276"/>
                  </a:cxn>
                  <a:cxn ang="0">
                    <a:pos x="0" y="293"/>
                  </a:cxn>
                  <a:cxn ang="0">
                    <a:pos x="9" y="319"/>
                  </a:cxn>
                  <a:cxn ang="0">
                    <a:pos x="28" y="327"/>
                  </a:cxn>
                  <a:cxn ang="0">
                    <a:pos x="28" y="344"/>
                  </a:cxn>
                  <a:cxn ang="0">
                    <a:pos x="39" y="362"/>
                  </a:cxn>
                  <a:cxn ang="0">
                    <a:pos x="77" y="387"/>
                  </a:cxn>
                  <a:cxn ang="0">
                    <a:pos x="97" y="405"/>
                  </a:cxn>
                  <a:cxn ang="0">
                    <a:pos x="116" y="422"/>
                  </a:cxn>
                  <a:cxn ang="0">
                    <a:pos x="116" y="440"/>
                  </a:cxn>
                  <a:cxn ang="0">
                    <a:pos x="107" y="457"/>
                  </a:cxn>
                  <a:cxn ang="0">
                    <a:pos x="97" y="473"/>
                  </a:cxn>
                  <a:cxn ang="0">
                    <a:pos x="97" y="491"/>
                  </a:cxn>
                  <a:cxn ang="0">
                    <a:pos x="77" y="508"/>
                  </a:cxn>
                  <a:cxn ang="0">
                    <a:pos x="67" y="525"/>
                  </a:cxn>
                </a:cxnLst>
                <a:rect l="0" t="0" r="r" b="b"/>
                <a:pathLst>
                  <a:path w="117" h="526">
                    <a:moveTo>
                      <a:pt x="91" y="14"/>
                    </a:moveTo>
                    <a:lnTo>
                      <a:pt x="67" y="0"/>
                    </a:lnTo>
                    <a:lnTo>
                      <a:pt x="67" y="17"/>
                    </a:lnTo>
                    <a:lnTo>
                      <a:pt x="67" y="34"/>
                    </a:lnTo>
                    <a:lnTo>
                      <a:pt x="67" y="52"/>
                    </a:lnTo>
                    <a:lnTo>
                      <a:pt x="77" y="68"/>
                    </a:lnTo>
                    <a:lnTo>
                      <a:pt x="88" y="86"/>
                    </a:lnTo>
                    <a:lnTo>
                      <a:pt x="88" y="103"/>
                    </a:lnTo>
                    <a:lnTo>
                      <a:pt x="88" y="120"/>
                    </a:lnTo>
                    <a:lnTo>
                      <a:pt x="88" y="138"/>
                    </a:lnTo>
                    <a:lnTo>
                      <a:pt x="88" y="155"/>
                    </a:lnTo>
                    <a:lnTo>
                      <a:pt x="88" y="172"/>
                    </a:lnTo>
                    <a:lnTo>
                      <a:pt x="77" y="189"/>
                    </a:lnTo>
                    <a:lnTo>
                      <a:pt x="67" y="206"/>
                    </a:lnTo>
                    <a:lnTo>
                      <a:pt x="49" y="224"/>
                    </a:lnTo>
                    <a:lnTo>
                      <a:pt x="19" y="241"/>
                    </a:lnTo>
                    <a:lnTo>
                      <a:pt x="9" y="258"/>
                    </a:lnTo>
                    <a:lnTo>
                      <a:pt x="0" y="276"/>
                    </a:lnTo>
                    <a:lnTo>
                      <a:pt x="0" y="293"/>
                    </a:lnTo>
                    <a:lnTo>
                      <a:pt x="9" y="319"/>
                    </a:lnTo>
                    <a:lnTo>
                      <a:pt x="28" y="327"/>
                    </a:lnTo>
                    <a:lnTo>
                      <a:pt x="28" y="344"/>
                    </a:lnTo>
                    <a:lnTo>
                      <a:pt x="39" y="362"/>
                    </a:lnTo>
                    <a:lnTo>
                      <a:pt x="77" y="387"/>
                    </a:lnTo>
                    <a:lnTo>
                      <a:pt x="97" y="405"/>
                    </a:lnTo>
                    <a:lnTo>
                      <a:pt x="116" y="422"/>
                    </a:lnTo>
                    <a:lnTo>
                      <a:pt x="116" y="440"/>
                    </a:lnTo>
                    <a:lnTo>
                      <a:pt x="107" y="457"/>
                    </a:lnTo>
                    <a:lnTo>
                      <a:pt x="97" y="473"/>
                    </a:lnTo>
                    <a:lnTo>
                      <a:pt x="97" y="491"/>
                    </a:lnTo>
                    <a:lnTo>
                      <a:pt x="77" y="508"/>
                    </a:lnTo>
                    <a:lnTo>
                      <a:pt x="67" y="525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" name="Freeform 10">
                <a:extLst>
                  <a:ext uri="{FF2B5EF4-FFF2-40B4-BE49-F238E27FC236}">
                    <a16:creationId xmlns:a16="http://schemas.microsoft.com/office/drawing/2014/main" id="{5309A517-5E37-A646-889C-B4C7E3E4C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6" y="1979"/>
                <a:ext cx="186" cy="161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1"/>
                  </a:cxn>
                  <a:cxn ang="0">
                    <a:pos x="20" y="30"/>
                  </a:cxn>
                  <a:cxn ang="0">
                    <a:pos x="30" y="47"/>
                  </a:cxn>
                  <a:cxn ang="0">
                    <a:pos x="49" y="56"/>
                  </a:cxn>
                  <a:cxn ang="0">
                    <a:pos x="68" y="73"/>
                  </a:cxn>
                  <a:cxn ang="0">
                    <a:pos x="78" y="90"/>
                  </a:cxn>
                  <a:cxn ang="0">
                    <a:pos x="88" y="107"/>
                  </a:cxn>
                  <a:cxn ang="0">
                    <a:pos x="107" y="117"/>
                  </a:cxn>
                  <a:cxn ang="0">
                    <a:pos x="127" y="125"/>
                  </a:cxn>
                  <a:cxn ang="0">
                    <a:pos x="146" y="134"/>
                  </a:cxn>
                  <a:cxn ang="0">
                    <a:pos x="165" y="151"/>
                  </a:cxn>
                  <a:cxn ang="0">
                    <a:pos x="185" y="160"/>
                  </a:cxn>
                </a:cxnLst>
                <a:rect l="0" t="0" r="r" b="b"/>
                <a:pathLst>
                  <a:path w="186" h="161">
                    <a:moveTo>
                      <a:pt x="23" y="0"/>
                    </a:moveTo>
                    <a:lnTo>
                      <a:pt x="0" y="21"/>
                    </a:lnTo>
                    <a:lnTo>
                      <a:pt x="20" y="30"/>
                    </a:lnTo>
                    <a:lnTo>
                      <a:pt x="30" y="47"/>
                    </a:lnTo>
                    <a:lnTo>
                      <a:pt x="49" y="56"/>
                    </a:lnTo>
                    <a:lnTo>
                      <a:pt x="68" y="73"/>
                    </a:lnTo>
                    <a:lnTo>
                      <a:pt x="78" y="90"/>
                    </a:lnTo>
                    <a:lnTo>
                      <a:pt x="88" y="107"/>
                    </a:lnTo>
                    <a:lnTo>
                      <a:pt x="107" y="117"/>
                    </a:lnTo>
                    <a:lnTo>
                      <a:pt x="127" y="125"/>
                    </a:lnTo>
                    <a:lnTo>
                      <a:pt x="146" y="134"/>
                    </a:lnTo>
                    <a:lnTo>
                      <a:pt x="165" y="151"/>
                    </a:lnTo>
                    <a:lnTo>
                      <a:pt x="185" y="160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" name="Freeform 11">
                <a:extLst>
                  <a:ext uri="{FF2B5EF4-FFF2-40B4-BE49-F238E27FC236}">
                    <a16:creationId xmlns:a16="http://schemas.microsoft.com/office/drawing/2014/main" id="{8F7A61DC-6D40-5848-A2EA-22137F9CF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" y="1880"/>
                <a:ext cx="198" cy="147"/>
              </a:xfrm>
              <a:custGeom>
                <a:avLst/>
                <a:gdLst/>
                <a:ahLst/>
                <a:cxnLst>
                  <a:cxn ang="0">
                    <a:pos x="197" y="9"/>
                  </a:cxn>
                  <a:cxn ang="0">
                    <a:pos x="174" y="0"/>
                  </a:cxn>
                  <a:cxn ang="0">
                    <a:pos x="135" y="25"/>
                  </a:cxn>
                  <a:cxn ang="0">
                    <a:pos x="106" y="43"/>
                  </a:cxn>
                  <a:cxn ang="0">
                    <a:pos x="86" y="43"/>
                  </a:cxn>
                  <a:cxn ang="0">
                    <a:pos x="77" y="60"/>
                  </a:cxn>
                  <a:cxn ang="0">
                    <a:pos x="67" y="77"/>
                  </a:cxn>
                  <a:cxn ang="0">
                    <a:pos x="58" y="95"/>
                  </a:cxn>
                  <a:cxn ang="0">
                    <a:pos x="28" y="103"/>
                  </a:cxn>
                  <a:cxn ang="0">
                    <a:pos x="19" y="120"/>
                  </a:cxn>
                  <a:cxn ang="0">
                    <a:pos x="0" y="129"/>
                  </a:cxn>
                  <a:cxn ang="0">
                    <a:pos x="0" y="146"/>
                  </a:cxn>
                </a:cxnLst>
                <a:rect l="0" t="0" r="r" b="b"/>
                <a:pathLst>
                  <a:path w="198" h="147">
                    <a:moveTo>
                      <a:pt x="197" y="9"/>
                    </a:moveTo>
                    <a:lnTo>
                      <a:pt x="174" y="0"/>
                    </a:lnTo>
                    <a:lnTo>
                      <a:pt x="135" y="25"/>
                    </a:lnTo>
                    <a:lnTo>
                      <a:pt x="106" y="43"/>
                    </a:lnTo>
                    <a:lnTo>
                      <a:pt x="86" y="43"/>
                    </a:lnTo>
                    <a:lnTo>
                      <a:pt x="77" y="60"/>
                    </a:lnTo>
                    <a:lnTo>
                      <a:pt x="67" y="77"/>
                    </a:lnTo>
                    <a:lnTo>
                      <a:pt x="58" y="95"/>
                    </a:lnTo>
                    <a:lnTo>
                      <a:pt x="28" y="103"/>
                    </a:lnTo>
                    <a:lnTo>
                      <a:pt x="19" y="120"/>
                    </a:lnTo>
                    <a:lnTo>
                      <a:pt x="0" y="129"/>
                    </a:lnTo>
                    <a:lnTo>
                      <a:pt x="0" y="146"/>
                    </a:lnTo>
                  </a:path>
                </a:pathLst>
              </a:custGeom>
              <a:noFill/>
              <a:ln w="254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" name="Freeform 12">
                <a:extLst>
                  <a:ext uri="{FF2B5EF4-FFF2-40B4-BE49-F238E27FC236}">
                    <a16:creationId xmlns:a16="http://schemas.microsoft.com/office/drawing/2014/main" id="{09FC0582-04DA-1E49-8CD9-11BB0977C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" y="2052"/>
                <a:ext cx="102" cy="18"/>
              </a:xfrm>
              <a:custGeom>
                <a:avLst/>
                <a:gdLst/>
                <a:ahLst/>
                <a:cxnLst>
                  <a:cxn ang="0">
                    <a:pos x="0" y="17"/>
                  </a:cxn>
                  <a:cxn ang="0">
                    <a:pos x="23" y="9"/>
                  </a:cxn>
                  <a:cxn ang="0">
                    <a:pos x="42" y="9"/>
                  </a:cxn>
                  <a:cxn ang="0">
                    <a:pos x="62" y="9"/>
                  </a:cxn>
                  <a:cxn ang="0">
                    <a:pos x="81" y="9"/>
                  </a:cxn>
                  <a:cxn ang="0">
                    <a:pos x="101" y="0"/>
                  </a:cxn>
                </a:cxnLst>
                <a:rect l="0" t="0" r="r" b="b"/>
                <a:pathLst>
                  <a:path w="102" h="18">
                    <a:moveTo>
                      <a:pt x="0" y="17"/>
                    </a:moveTo>
                    <a:lnTo>
                      <a:pt x="23" y="9"/>
                    </a:lnTo>
                    <a:lnTo>
                      <a:pt x="42" y="9"/>
                    </a:lnTo>
                    <a:lnTo>
                      <a:pt x="62" y="9"/>
                    </a:lnTo>
                    <a:lnTo>
                      <a:pt x="81" y="9"/>
                    </a:lnTo>
                    <a:lnTo>
                      <a:pt x="101" y="0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" name="Freeform 13">
                <a:extLst>
                  <a:ext uri="{FF2B5EF4-FFF2-40B4-BE49-F238E27FC236}">
                    <a16:creationId xmlns:a16="http://schemas.microsoft.com/office/drawing/2014/main" id="{7A4EF6A0-BD37-9543-9631-6BAF655C1E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9" y="2159"/>
                <a:ext cx="50" cy="58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8" y="23"/>
                  </a:cxn>
                  <a:cxn ang="0">
                    <a:pos x="28" y="31"/>
                  </a:cxn>
                  <a:cxn ang="0">
                    <a:pos x="19" y="48"/>
                  </a:cxn>
                  <a:cxn ang="0">
                    <a:pos x="0" y="57"/>
                  </a:cxn>
                </a:cxnLst>
                <a:rect l="0" t="0" r="r" b="b"/>
                <a:pathLst>
                  <a:path w="50" h="58">
                    <a:moveTo>
                      <a:pt x="49" y="0"/>
                    </a:moveTo>
                    <a:lnTo>
                      <a:pt x="48" y="23"/>
                    </a:lnTo>
                    <a:lnTo>
                      <a:pt x="28" y="31"/>
                    </a:lnTo>
                    <a:lnTo>
                      <a:pt x="19" y="48"/>
                    </a:lnTo>
                    <a:lnTo>
                      <a:pt x="0" y="57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" name="Freeform 14">
                <a:extLst>
                  <a:ext uri="{FF2B5EF4-FFF2-40B4-BE49-F238E27FC236}">
                    <a16:creationId xmlns:a16="http://schemas.microsoft.com/office/drawing/2014/main" id="{6047E9BB-061F-3B42-81B2-5883DE61C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" y="1914"/>
                <a:ext cx="88" cy="62"/>
              </a:xfrm>
              <a:custGeom>
                <a:avLst/>
                <a:gdLst/>
                <a:ahLst/>
                <a:cxnLst>
                  <a:cxn ang="0">
                    <a:pos x="3" y="21"/>
                  </a:cxn>
                  <a:cxn ang="0">
                    <a:pos x="0" y="0"/>
                  </a:cxn>
                  <a:cxn ang="0">
                    <a:pos x="10" y="18"/>
                  </a:cxn>
                  <a:cxn ang="0">
                    <a:pos x="29" y="18"/>
                  </a:cxn>
                  <a:cxn ang="0">
                    <a:pos x="38" y="35"/>
                  </a:cxn>
                  <a:cxn ang="0">
                    <a:pos x="58" y="35"/>
                  </a:cxn>
                  <a:cxn ang="0">
                    <a:pos x="68" y="53"/>
                  </a:cxn>
                  <a:cxn ang="0">
                    <a:pos x="87" y="61"/>
                  </a:cxn>
                </a:cxnLst>
                <a:rect l="0" t="0" r="r" b="b"/>
                <a:pathLst>
                  <a:path w="88" h="62">
                    <a:moveTo>
                      <a:pt x="3" y="21"/>
                    </a:moveTo>
                    <a:lnTo>
                      <a:pt x="0" y="0"/>
                    </a:lnTo>
                    <a:lnTo>
                      <a:pt x="10" y="18"/>
                    </a:lnTo>
                    <a:lnTo>
                      <a:pt x="29" y="18"/>
                    </a:lnTo>
                    <a:lnTo>
                      <a:pt x="38" y="35"/>
                    </a:lnTo>
                    <a:lnTo>
                      <a:pt x="58" y="35"/>
                    </a:lnTo>
                    <a:lnTo>
                      <a:pt x="68" y="53"/>
                    </a:lnTo>
                    <a:lnTo>
                      <a:pt x="87" y="61"/>
                    </a:lnTo>
                  </a:path>
                </a:pathLst>
              </a:custGeom>
              <a:noFill/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89CBB6B-FCA6-0044-95B9-98EF20A8BFF6}"/>
                </a:ext>
              </a:extLst>
            </p:cNvPr>
            <p:cNvGrpSpPr/>
            <p:nvPr/>
          </p:nvGrpSpPr>
          <p:grpSpPr>
            <a:xfrm>
              <a:off x="5545181" y="451822"/>
              <a:ext cx="2229267" cy="3645517"/>
              <a:chOff x="5545183" y="451822"/>
              <a:chExt cx="2229267" cy="3645517"/>
            </a:xfrm>
          </p:grpSpPr>
          <p:grpSp>
            <p:nvGrpSpPr>
              <p:cNvPr id="26" name="Group 58">
                <a:extLst>
                  <a:ext uri="{FF2B5EF4-FFF2-40B4-BE49-F238E27FC236}">
                    <a16:creationId xmlns:a16="http://schemas.microsoft.com/office/drawing/2014/main" id="{227CB37A-867F-DF43-91B9-59CBB2E1A2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008194" y="666750"/>
                <a:ext cx="1231900" cy="3390900"/>
                <a:chOff x="4919" y="0"/>
                <a:chExt cx="1196" cy="3084"/>
              </a:xfrm>
            </p:grpSpPr>
            <p:pic>
              <p:nvPicPr>
                <p:cNvPr id="60" name="Picture 59" descr="tree_spruce-f">
                  <a:extLst>
                    <a:ext uri="{FF2B5EF4-FFF2-40B4-BE49-F238E27FC236}">
                      <a16:creationId xmlns:a16="http://schemas.microsoft.com/office/drawing/2014/main" id="{FCE592F2-1E6E-D44E-A7C1-FB10A25F17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4919" y="0"/>
                  <a:ext cx="1196" cy="262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C88B2F93-E791-4A49-83AF-E3DBB5B6CD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170" y="2558"/>
                  <a:ext cx="360" cy="526"/>
                  <a:chOff x="582" y="1785"/>
                  <a:chExt cx="360" cy="526"/>
                </a:xfrm>
              </p:grpSpPr>
              <p:sp>
                <p:nvSpPr>
                  <p:cNvPr id="69" name="Freeform 61">
                    <a:extLst>
                      <a:ext uri="{FF2B5EF4-FFF2-40B4-BE49-F238E27FC236}">
                        <a16:creationId xmlns:a16="http://schemas.microsoft.com/office/drawing/2014/main" id="{A7FA35B9-5C94-3040-8F33-8D2A9EB452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1785"/>
                    <a:ext cx="117" cy="526"/>
                  </a:xfrm>
                  <a:custGeom>
                    <a:avLst/>
                    <a:gdLst/>
                    <a:ahLst/>
                    <a:cxnLst>
                      <a:cxn ang="0">
                        <a:pos x="91" y="14"/>
                      </a:cxn>
                      <a:cxn ang="0">
                        <a:pos x="67" y="0"/>
                      </a:cxn>
                      <a:cxn ang="0">
                        <a:pos x="67" y="17"/>
                      </a:cxn>
                      <a:cxn ang="0">
                        <a:pos x="67" y="34"/>
                      </a:cxn>
                      <a:cxn ang="0">
                        <a:pos x="67" y="52"/>
                      </a:cxn>
                      <a:cxn ang="0">
                        <a:pos x="77" y="68"/>
                      </a:cxn>
                      <a:cxn ang="0">
                        <a:pos x="88" y="86"/>
                      </a:cxn>
                      <a:cxn ang="0">
                        <a:pos x="88" y="103"/>
                      </a:cxn>
                      <a:cxn ang="0">
                        <a:pos x="88" y="120"/>
                      </a:cxn>
                      <a:cxn ang="0">
                        <a:pos x="88" y="138"/>
                      </a:cxn>
                      <a:cxn ang="0">
                        <a:pos x="88" y="155"/>
                      </a:cxn>
                      <a:cxn ang="0">
                        <a:pos x="88" y="172"/>
                      </a:cxn>
                      <a:cxn ang="0">
                        <a:pos x="77" y="189"/>
                      </a:cxn>
                      <a:cxn ang="0">
                        <a:pos x="67" y="206"/>
                      </a:cxn>
                      <a:cxn ang="0">
                        <a:pos x="49" y="224"/>
                      </a:cxn>
                      <a:cxn ang="0">
                        <a:pos x="19" y="241"/>
                      </a:cxn>
                      <a:cxn ang="0">
                        <a:pos x="9" y="258"/>
                      </a:cxn>
                      <a:cxn ang="0">
                        <a:pos x="0" y="276"/>
                      </a:cxn>
                      <a:cxn ang="0">
                        <a:pos x="0" y="293"/>
                      </a:cxn>
                      <a:cxn ang="0">
                        <a:pos x="9" y="319"/>
                      </a:cxn>
                      <a:cxn ang="0">
                        <a:pos x="28" y="327"/>
                      </a:cxn>
                      <a:cxn ang="0">
                        <a:pos x="28" y="344"/>
                      </a:cxn>
                      <a:cxn ang="0">
                        <a:pos x="39" y="362"/>
                      </a:cxn>
                      <a:cxn ang="0">
                        <a:pos x="77" y="387"/>
                      </a:cxn>
                      <a:cxn ang="0">
                        <a:pos x="97" y="405"/>
                      </a:cxn>
                      <a:cxn ang="0">
                        <a:pos x="116" y="422"/>
                      </a:cxn>
                      <a:cxn ang="0">
                        <a:pos x="116" y="440"/>
                      </a:cxn>
                      <a:cxn ang="0">
                        <a:pos x="107" y="457"/>
                      </a:cxn>
                      <a:cxn ang="0">
                        <a:pos x="97" y="473"/>
                      </a:cxn>
                      <a:cxn ang="0">
                        <a:pos x="97" y="491"/>
                      </a:cxn>
                      <a:cxn ang="0">
                        <a:pos x="77" y="508"/>
                      </a:cxn>
                      <a:cxn ang="0">
                        <a:pos x="67" y="525"/>
                      </a:cxn>
                    </a:cxnLst>
                    <a:rect l="0" t="0" r="r" b="b"/>
                    <a:pathLst>
                      <a:path w="117" h="526">
                        <a:moveTo>
                          <a:pt x="91" y="14"/>
                        </a:moveTo>
                        <a:lnTo>
                          <a:pt x="67" y="0"/>
                        </a:lnTo>
                        <a:lnTo>
                          <a:pt x="67" y="17"/>
                        </a:lnTo>
                        <a:lnTo>
                          <a:pt x="67" y="34"/>
                        </a:lnTo>
                        <a:lnTo>
                          <a:pt x="67" y="52"/>
                        </a:lnTo>
                        <a:lnTo>
                          <a:pt x="77" y="68"/>
                        </a:lnTo>
                        <a:lnTo>
                          <a:pt x="88" y="86"/>
                        </a:lnTo>
                        <a:lnTo>
                          <a:pt x="88" y="103"/>
                        </a:lnTo>
                        <a:lnTo>
                          <a:pt x="88" y="120"/>
                        </a:lnTo>
                        <a:lnTo>
                          <a:pt x="88" y="138"/>
                        </a:lnTo>
                        <a:lnTo>
                          <a:pt x="88" y="155"/>
                        </a:lnTo>
                        <a:lnTo>
                          <a:pt x="88" y="172"/>
                        </a:lnTo>
                        <a:lnTo>
                          <a:pt x="77" y="189"/>
                        </a:lnTo>
                        <a:lnTo>
                          <a:pt x="67" y="206"/>
                        </a:lnTo>
                        <a:lnTo>
                          <a:pt x="49" y="224"/>
                        </a:lnTo>
                        <a:lnTo>
                          <a:pt x="19" y="241"/>
                        </a:lnTo>
                        <a:lnTo>
                          <a:pt x="9" y="258"/>
                        </a:lnTo>
                        <a:lnTo>
                          <a:pt x="0" y="276"/>
                        </a:lnTo>
                        <a:lnTo>
                          <a:pt x="0" y="293"/>
                        </a:lnTo>
                        <a:lnTo>
                          <a:pt x="9" y="319"/>
                        </a:lnTo>
                        <a:lnTo>
                          <a:pt x="28" y="327"/>
                        </a:lnTo>
                        <a:lnTo>
                          <a:pt x="28" y="344"/>
                        </a:lnTo>
                        <a:lnTo>
                          <a:pt x="39" y="362"/>
                        </a:lnTo>
                        <a:lnTo>
                          <a:pt x="77" y="387"/>
                        </a:lnTo>
                        <a:lnTo>
                          <a:pt x="97" y="405"/>
                        </a:lnTo>
                        <a:lnTo>
                          <a:pt x="116" y="422"/>
                        </a:lnTo>
                        <a:lnTo>
                          <a:pt x="116" y="440"/>
                        </a:lnTo>
                        <a:lnTo>
                          <a:pt x="107" y="457"/>
                        </a:lnTo>
                        <a:lnTo>
                          <a:pt x="97" y="473"/>
                        </a:lnTo>
                        <a:lnTo>
                          <a:pt x="97" y="491"/>
                        </a:lnTo>
                        <a:lnTo>
                          <a:pt x="77" y="508"/>
                        </a:lnTo>
                        <a:lnTo>
                          <a:pt x="67" y="525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0" name="Freeform 62">
                    <a:extLst>
                      <a:ext uri="{FF2B5EF4-FFF2-40B4-BE49-F238E27FC236}">
                        <a16:creationId xmlns:a16="http://schemas.microsoft.com/office/drawing/2014/main" id="{69C607C1-4434-4F4E-BC59-961B0B53BB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6" y="1979"/>
                    <a:ext cx="186" cy="161"/>
                  </a:xfrm>
                  <a:custGeom>
                    <a:avLst/>
                    <a:gdLst/>
                    <a:ahLst/>
                    <a:cxnLst>
                      <a:cxn ang="0">
                        <a:pos x="23" y="0"/>
                      </a:cxn>
                      <a:cxn ang="0">
                        <a:pos x="0" y="21"/>
                      </a:cxn>
                      <a:cxn ang="0">
                        <a:pos x="20" y="30"/>
                      </a:cxn>
                      <a:cxn ang="0">
                        <a:pos x="30" y="47"/>
                      </a:cxn>
                      <a:cxn ang="0">
                        <a:pos x="49" y="56"/>
                      </a:cxn>
                      <a:cxn ang="0">
                        <a:pos x="68" y="73"/>
                      </a:cxn>
                      <a:cxn ang="0">
                        <a:pos x="78" y="90"/>
                      </a:cxn>
                      <a:cxn ang="0">
                        <a:pos x="88" y="107"/>
                      </a:cxn>
                      <a:cxn ang="0">
                        <a:pos x="107" y="117"/>
                      </a:cxn>
                      <a:cxn ang="0">
                        <a:pos x="127" y="125"/>
                      </a:cxn>
                      <a:cxn ang="0">
                        <a:pos x="146" y="134"/>
                      </a:cxn>
                      <a:cxn ang="0">
                        <a:pos x="165" y="151"/>
                      </a:cxn>
                      <a:cxn ang="0">
                        <a:pos x="185" y="160"/>
                      </a:cxn>
                    </a:cxnLst>
                    <a:rect l="0" t="0" r="r" b="b"/>
                    <a:pathLst>
                      <a:path w="186" h="161">
                        <a:moveTo>
                          <a:pt x="23" y="0"/>
                        </a:moveTo>
                        <a:lnTo>
                          <a:pt x="0" y="21"/>
                        </a:lnTo>
                        <a:lnTo>
                          <a:pt x="20" y="30"/>
                        </a:lnTo>
                        <a:lnTo>
                          <a:pt x="30" y="47"/>
                        </a:lnTo>
                        <a:lnTo>
                          <a:pt x="49" y="56"/>
                        </a:lnTo>
                        <a:lnTo>
                          <a:pt x="68" y="73"/>
                        </a:lnTo>
                        <a:lnTo>
                          <a:pt x="78" y="90"/>
                        </a:lnTo>
                        <a:lnTo>
                          <a:pt x="88" y="107"/>
                        </a:lnTo>
                        <a:lnTo>
                          <a:pt x="107" y="117"/>
                        </a:lnTo>
                        <a:lnTo>
                          <a:pt x="127" y="125"/>
                        </a:lnTo>
                        <a:lnTo>
                          <a:pt x="146" y="134"/>
                        </a:lnTo>
                        <a:lnTo>
                          <a:pt x="165" y="151"/>
                        </a:lnTo>
                        <a:lnTo>
                          <a:pt x="185" y="160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1" name="Freeform 63">
                    <a:extLst>
                      <a:ext uri="{FF2B5EF4-FFF2-40B4-BE49-F238E27FC236}">
                        <a16:creationId xmlns:a16="http://schemas.microsoft.com/office/drawing/2014/main" id="{D63D95A0-FF18-EB40-8516-FDF37E521F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" y="1880"/>
                    <a:ext cx="198" cy="147"/>
                  </a:xfrm>
                  <a:custGeom>
                    <a:avLst/>
                    <a:gdLst/>
                    <a:ahLst/>
                    <a:cxnLst>
                      <a:cxn ang="0">
                        <a:pos x="197" y="9"/>
                      </a:cxn>
                      <a:cxn ang="0">
                        <a:pos x="174" y="0"/>
                      </a:cxn>
                      <a:cxn ang="0">
                        <a:pos x="135" y="25"/>
                      </a:cxn>
                      <a:cxn ang="0">
                        <a:pos x="106" y="43"/>
                      </a:cxn>
                      <a:cxn ang="0">
                        <a:pos x="86" y="43"/>
                      </a:cxn>
                      <a:cxn ang="0">
                        <a:pos x="77" y="60"/>
                      </a:cxn>
                      <a:cxn ang="0">
                        <a:pos x="67" y="77"/>
                      </a:cxn>
                      <a:cxn ang="0">
                        <a:pos x="58" y="95"/>
                      </a:cxn>
                      <a:cxn ang="0">
                        <a:pos x="28" y="103"/>
                      </a:cxn>
                      <a:cxn ang="0">
                        <a:pos x="19" y="120"/>
                      </a:cxn>
                      <a:cxn ang="0">
                        <a:pos x="0" y="129"/>
                      </a:cxn>
                      <a:cxn ang="0">
                        <a:pos x="0" y="146"/>
                      </a:cxn>
                    </a:cxnLst>
                    <a:rect l="0" t="0" r="r" b="b"/>
                    <a:pathLst>
                      <a:path w="198" h="147">
                        <a:moveTo>
                          <a:pt x="197" y="9"/>
                        </a:moveTo>
                        <a:lnTo>
                          <a:pt x="174" y="0"/>
                        </a:lnTo>
                        <a:lnTo>
                          <a:pt x="135" y="25"/>
                        </a:lnTo>
                        <a:lnTo>
                          <a:pt x="106" y="43"/>
                        </a:lnTo>
                        <a:lnTo>
                          <a:pt x="86" y="43"/>
                        </a:lnTo>
                        <a:lnTo>
                          <a:pt x="77" y="60"/>
                        </a:lnTo>
                        <a:lnTo>
                          <a:pt x="67" y="77"/>
                        </a:lnTo>
                        <a:lnTo>
                          <a:pt x="58" y="95"/>
                        </a:lnTo>
                        <a:lnTo>
                          <a:pt x="28" y="103"/>
                        </a:lnTo>
                        <a:lnTo>
                          <a:pt x="19" y="120"/>
                        </a:lnTo>
                        <a:lnTo>
                          <a:pt x="0" y="129"/>
                        </a:lnTo>
                        <a:lnTo>
                          <a:pt x="0" y="146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2" name="Freeform 64">
                    <a:extLst>
                      <a:ext uri="{FF2B5EF4-FFF2-40B4-BE49-F238E27FC236}">
                        <a16:creationId xmlns:a16="http://schemas.microsoft.com/office/drawing/2014/main" id="{F6D16C9D-7BD6-EA48-B270-935C848FA0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0" y="2052"/>
                    <a:ext cx="102" cy="18"/>
                  </a:xfrm>
                  <a:custGeom>
                    <a:avLst/>
                    <a:gdLst/>
                    <a:ahLst/>
                    <a:cxnLst>
                      <a:cxn ang="0">
                        <a:pos x="0" y="17"/>
                      </a:cxn>
                      <a:cxn ang="0">
                        <a:pos x="23" y="9"/>
                      </a:cxn>
                      <a:cxn ang="0">
                        <a:pos x="42" y="9"/>
                      </a:cxn>
                      <a:cxn ang="0">
                        <a:pos x="62" y="9"/>
                      </a:cxn>
                      <a:cxn ang="0">
                        <a:pos x="81" y="9"/>
                      </a:cxn>
                      <a:cxn ang="0">
                        <a:pos x="101" y="0"/>
                      </a:cxn>
                    </a:cxnLst>
                    <a:rect l="0" t="0" r="r" b="b"/>
                    <a:pathLst>
                      <a:path w="102" h="18">
                        <a:moveTo>
                          <a:pt x="0" y="17"/>
                        </a:moveTo>
                        <a:lnTo>
                          <a:pt x="23" y="9"/>
                        </a:lnTo>
                        <a:lnTo>
                          <a:pt x="42" y="9"/>
                        </a:lnTo>
                        <a:lnTo>
                          <a:pt x="62" y="9"/>
                        </a:lnTo>
                        <a:lnTo>
                          <a:pt x="81" y="9"/>
                        </a:lnTo>
                        <a:lnTo>
                          <a:pt x="101" y="0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3" name="Freeform 65">
                    <a:extLst>
                      <a:ext uri="{FF2B5EF4-FFF2-40B4-BE49-F238E27FC236}">
                        <a16:creationId xmlns:a16="http://schemas.microsoft.com/office/drawing/2014/main" id="{54E4C6C3-15AE-1042-B12A-B34277A3482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9" y="2159"/>
                    <a:ext cx="50" cy="58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48" y="23"/>
                      </a:cxn>
                      <a:cxn ang="0">
                        <a:pos x="28" y="31"/>
                      </a:cxn>
                      <a:cxn ang="0">
                        <a:pos x="19" y="48"/>
                      </a:cxn>
                      <a:cxn ang="0">
                        <a:pos x="0" y="57"/>
                      </a:cxn>
                    </a:cxnLst>
                    <a:rect l="0" t="0" r="r" b="b"/>
                    <a:pathLst>
                      <a:path w="50" h="58">
                        <a:moveTo>
                          <a:pt x="49" y="0"/>
                        </a:moveTo>
                        <a:lnTo>
                          <a:pt x="48" y="23"/>
                        </a:lnTo>
                        <a:lnTo>
                          <a:pt x="28" y="31"/>
                        </a:lnTo>
                        <a:lnTo>
                          <a:pt x="19" y="48"/>
                        </a:lnTo>
                        <a:lnTo>
                          <a:pt x="0" y="57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74" name="Freeform 66">
                    <a:extLst>
                      <a:ext uri="{FF2B5EF4-FFF2-40B4-BE49-F238E27FC236}">
                        <a16:creationId xmlns:a16="http://schemas.microsoft.com/office/drawing/2014/main" id="{512CA7C7-023A-274B-918D-EE31545931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" y="1914"/>
                    <a:ext cx="88" cy="62"/>
                  </a:xfrm>
                  <a:custGeom>
                    <a:avLst/>
                    <a:gdLst/>
                    <a:ahLst/>
                    <a:cxnLst>
                      <a:cxn ang="0">
                        <a:pos x="3" y="21"/>
                      </a:cxn>
                      <a:cxn ang="0">
                        <a:pos x="0" y="0"/>
                      </a:cxn>
                      <a:cxn ang="0">
                        <a:pos x="10" y="18"/>
                      </a:cxn>
                      <a:cxn ang="0">
                        <a:pos x="29" y="18"/>
                      </a:cxn>
                      <a:cxn ang="0">
                        <a:pos x="38" y="35"/>
                      </a:cxn>
                      <a:cxn ang="0">
                        <a:pos x="58" y="35"/>
                      </a:cxn>
                      <a:cxn ang="0">
                        <a:pos x="68" y="53"/>
                      </a:cxn>
                      <a:cxn ang="0">
                        <a:pos x="87" y="61"/>
                      </a:cxn>
                    </a:cxnLst>
                    <a:rect l="0" t="0" r="r" b="b"/>
                    <a:pathLst>
                      <a:path w="88" h="62">
                        <a:moveTo>
                          <a:pt x="3" y="21"/>
                        </a:moveTo>
                        <a:lnTo>
                          <a:pt x="0" y="0"/>
                        </a:lnTo>
                        <a:lnTo>
                          <a:pt x="10" y="18"/>
                        </a:lnTo>
                        <a:lnTo>
                          <a:pt x="29" y="18"/>
                        </a:lnTo>
                        <a:lnTo>
                          <a:pt x="38" y="35"/>
                        </a:lnTo>
                        <a:lnTo>
                          <a:pt x="58" y="35"/>
                        </a:lnTo>
                        <a:lnTo>
                          <a:pt x="68" y="53"/>
                        </a:lnTo>
                        <a:lnTo>
                          <a:pt x="87" y="61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62" name="Group 67">
                  <a:extLst>
                    <a:ext uri="{FF2B5EF4-FFF2-40B4-BE49-F238E27FC236}">
                      <a16:creationId xmlns:a16="http://schemas.microsoft.com/office/drawing/2014/main" id="{5F1CC3B0-95BA-C243-9C85-7B33BCFF305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275" y="2552"/>
                  <a:ext cx="360" cy="526"/>
                  <a:chOff x="582" y="1785"/>
                  <a:chExt cx="360" cy="526"/>
                </a:xfrm>
              </p:grpSpPr>
              <p:sp>
                <p:nvSpPr>
                  <p:cNvPr id="63" name="Freeform 68">
                    <a:extLst>
                      <a:ext uri="{FF2B5EF4-FFF2-40B4-BE49-F238E27FC236}">
                        <a16:creationId xmlns:a16="http://schemas.microsoft.com/office/drawing/2014/main" id="{BEF215D0-87B4-9248-9705-6D2DB818302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8" y="1785"/>
                    <a:ext cx="117" cy="526"/>
                  </a:xfrm>
                  <a:custGeom>
                    <a:avLst/>
                    <a:gdLst/>
                    <a:ahLst/>
                    <a:cxnLst>
                      <a:cxn ang="0">
                        <a:pos x="91" y="14"/>
                      </a:cxn>
                      <a:cxn ang="0">
                        <a:pos x="67" y="0"/>
                      </a:cxn>
                      <a:cxn ang="0">
                        <a:pos x="67" y="17"/>
                      </a:cxn>
                      <a:cxn ang="0">
                        <a:pos x="67" y="34"/>
                      </a:cxn>
                      <a:cxn ang="0">
                        <a:pos x="67" y="52"/>
                      </a:cxn>
                      <a:cxn ang="0">
                        <a:pos x="77" y="68"/>
                      </a:cxn>
                      <a:cxn ang="0">
                        <a:pos x="88" y="86"/>
                      </a:cxn>
                      <a:cxn ang="0">
                        <a:pos x="88" y="103"/>
                      </a:cxn>
                      <a:cxn ang="0">
                        <a:pos x="88" y="120"/>
                      </a:cxn>
                      <a:cxn ang="0">
                        <a:pos x="88" y="138"/>
                      </a:cxn>
                      <a:cxn ang="0">
                        <a:pos x="88" y="155"/>
                      </a:cxn>
                      <a:cxn ang="0">
                        <a:pos x="88" y="172"/>
                      </a:cxn>
                      <a:cxn ang="0">
                        <a:pos x="77" y="189"/>
                      </a:cxn>
                      <a:cxn ang="0">
                        <a:pos x="67" y="206"/>
                      </a:cxn>
                      <a:cxn ang="0">
                        <a:pos x="49" y="224"/>
                      </a:cxn>
                      <a:cxn ang="0">
                        <a:pos x="19" y="241"/>
                      </a:cxn>
                      <a:cxn ang="0">
                        <a:pos x="9" y="258"/>
                      </a:cxn>
                      <a:cxn ang="0">
                        <a:pos x="0" y="276"/>
                      </a:cxn>
                      <a:cxn ang="0">
                        <a:pos x="0" y="293"/>
                      </a:cxn>
                      <a:cxn ang="0">
                        <a:pos x="9" y="319"/>
                      </a:cxn>
                      <a:cxn ang="0">
                        <a:pos x="28" y="327"/>
                      </a:cxn>
                      <a:cxn ang="0">
                        <a:pos x="28" y="344"/>
                      </a:cxn>
                      <a:cxn ang="0">
                        <a:pos x="39" y="362"/>
                      </a:cxn>
                      <a:cxn ang="0">
                        <a:pos x="77" y="387"/>
                      </a:cxn>
                      <a:cxn ang="0">
                        <a:pos x="97" y="405"/>
                      </a:cxn>
                      <a:cxn ang="0">
                        <a:pos x="116" y="422"/>
                      </a:cxn>
                      <a:cxn ang="0">
                        <a:pos x="116" y="440"/>
                      </a:cxn>
                      <a:cxn ang="0">
                        <a:pos x="107" y="457"/>
                      </a:cxn>
                      <a:cxn ang="0">
                        <a:pos x="97" y="473"/>
                      </a:cxn>
                      <a:cxn ang="0">
                        <a:pos x="97" y="491"/>
                      </a:cxn>
                      <a:cxn ang="0">
                        <a:pos x="77" y="508"/>
                      </a:cxn>
                      <a:cxn ang="0">
                        <a:pos x="67" y="525"/>
                      </a:cxn>
                    </a:cxnLst>
                    <a:rect l="0" t="0" r="r" b="b"/>
                    <a:pathLst>
                      <a:path w="117" h="526">
                        <a:moveTo>
                          <a:pt x="91" y="14"/>
                        </a:moveTo>
                        <a:lnTo>
                          <a:pt x="67" y="0"/>
                        </a:lnTo>
                        <a:lnTo>
                          <a:pt x="67" y="17"/>
                        </a:lnTo>
                        <a:lnTo>
                          <a:pt x="67" y="34"/>
                        </a:lnTo>
                        <a:lnTo>
                          <a:pt x="67" y="52"/>
                        </a:lnTo>
                        <a:lnTo>
                          <a:pt x="77" y="68"/>
                        </a:lnTo>
                        <a:lnTo>
                          <a:pt x="88" y="86"/>
                        </a:lnTo>
                        <a:lnTo>
                          <a:pt x="88" y="103"/>
                        </a:lnTo>
                        <a:lnTo>
                          <a:pt x="88" y="120"/>
                        </a:lnTo>
                        <a:lnTo>
                          <a:pt x="88" y="138"/>
                        </a:lnTo>
                        <a:lnTo>
                          <a:pt x="88" y="155"/>
                        </a:lnTo>
                        <a:lnTo>
                          <a:pt x="88" y="172"/>
                        </a:lnTo>
                        <a:lnTo>
                          <a:pt x="77" y="189"/>
                        </a:lnTo>
                        <a:lnTo>
                          <a:pt x="67" y="206"/>
                        </a:lnTo>
                        <a:lnTo>
                          <a:pt x="49" y="224"/>
                        </a:lnTo>
                        <a:lnTo>
                          <a:pt x="19" y="241"/>
                        </a:lnTo>
                        <a:lnTo>
                          <a:pt x="9" y="258"/>
                        </a:lnTo>
                        <a:lnTo>
                          <a:pt x="0" y="276"/>
                        </a:lnTo>
                        <a:lnTo>
                          <a:pt x="0" y="293"/>
                        </a:lnTo>
                        <a:lnTo>
                          <a:pt x="9" y="319"/>
                        </a:lnTo>
                        <a:lnTo>
                          <a:pt x="28" y="327"/>
                        </a:lnTo>
                        <a:lnTo>
                          <a:pt x="28" y="344"/>
                        </a:lnTo>
                        <a:lnTo>
                          <a:pt x="39" y="362"/>
                        </a:lnTo>
                        <a:lnTo>
                          <a:pt x="77" y="387"/>
                        </a:lnTo>
                        <a:lnTo>
                          <a:pt x="97" y="405"/>
                        </a:lnTo>
                        <a:lnTo>
                          <a:pt x="116" y="422"/>
                        </a:lnTo>
                        <a:lnTo>
                          <a:pt x="116" y="440"/>
                        </a:lnTo>
                        <a:lnTo>
                          <a:pt x="107" y="457"/>
                        </a:lnTo>
                        <a:lnTo>
                          <a:pt x="97" y="473"/>
                        </a:lnTo>
                        <a:lnTo>
                          <a:pt x="97" y="491"/>
                        </a:lnTo>
                        <a:lnTo>
                          <a:pt x="77" y="508"/>
                        </a:lnTo>
                        <a:lnTo>
                          <a:pt x="67" y="525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4" name="Freeform 69">
                    <a:extLst>
                      <a:ext uri="{FF2B5EF4-FFF2-40B4-BE49-F238E27FC236}">
                        <a16:creationId xmlns:a16="http://schemas.microsoft.com/office/drawing/2014/main" id="{5E066F3A-6724-F541-80AC-EECC694DDC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6" y="1979"/>
                    <a:ext cx="186" cy="161"/>
                  </a:xfrm>
                  <a:custGeom>
                    <a:avLst/>
                    <a:gdLst/>
                    <a:ahLst/>
                    <a:cxnLst>
                      <a:cxn ang="0">
                        <a:pos x="23" y="0"/>
                      </a:cxn>
                      <a:cxn ang="0">
                        <a:pos x="0" y="21"/>
                      </a:cxn>
                      <a:cxn ang="0">
                        <a:pos x="20" y="30"/>
                      </a:cxn>
                      <a:cxn ang="0">
                        <a:pos x="30" y="47"/>
                      </a:cxn>
                      <a:cxn ang="0">
                        <a:pos x="49" y="56"/>
                      </a:cxn>
                      <a:cxn ang="0">
                        <a:pos x="68" y="73"/>
                      </a:cxn>
                      <a:cxn ang="0">
                        <a:pos x="78" y="90"/>
                      </a:cxn>
                      <a:cxn ang="0">
                        <a:pos x="88" y="107"/>
                      </a:cxn>
                      <a:cxn ang="0">
                        <a:pos x="107" y="117"/>
                      </a:cxn>
                      <a:cxn ang="0">
                        <a:pos x="127" y="125"/>
                      </a:cxn>
                      <a:cxn ang="0">
                        <a:pos x="146" y="134"/>
                      </a:cxn>
                      <a:cxn ang="0">
                        <a:pos x="165" y="151"/>
                      </a:cxn>
                      <a:cxn ang="0">
                        <a:pos x="185" y="160"/>
                      </a:cxn>
                    </a:cxnLst>
                    <a:rect l="0" t="0" r="r" b="b"/>
                    <a:pathLst>
                      <a:path w="186" h="161">
                        <a:moveTo>
                          <a:pt x="23" y="0"/>
                        </a:moveTo>
                        <a:lnTo>
                          <a:pt x="0" y="21"/>
                        </a:lnTo>
                        <a:lnTo>
                          <a:pt x="20" y="30"/>
                        </a:lnTo>
                        <a:lnTo>
                          <a:pt x="30" y="47"/>
                        </a:lnTo>
                        <a:lnTo>
                          <a:pt x="49" y="56"/>
                        </a:lnTo>
                        <a:lnTo>
                          <a:pt x="68" y="73"/>
                        </a:lnTo>
                        <a:lnTo>
                          <a:pt x="78" y="90"/>
                        </a:lnTo>
                        <a:lnTo>
                          <a:pt x="88" y="107"/>
                        </a:lnTo>
                        <a:lnTo>
                          <a:pt x="107" y="117"/>
                        </a:lnTo>
                        <a:lnTo>
                          <a:pt x="127" y="125"/>
                        </a:lnTo>
                        <a:lnTo>
                          <a:pt x="146" y="134"/>
                        </a:lnTo>
                        <a:lnTo>
                          <a:pt x="165" y="151"/>
                        </a:lnTo>
                        <a:lnTo>
                          <a:pt x="185" y="160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5" name="Freeform 70">
                    <a:extLst>
                      <a:ext uri="{FF2B5EF4-FFF2-40B4-BE49-F238E27FC236}">
                        <a16:creationId xmlns:a16="http://schemas.microsoft.com/office/drawing/2014/main" id="{08062560-825F-2246-AF12-D041B33C6A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" y="1880"/>
                    <a:ext cx="198" cy="147"/>
                  </a:xfrm>
                  <a:custGeom>
                    <a:avLst/>
                    <a:gdLst/>
                    <a:ahLst/>
                    <a:cxnLst>
                      <a:cxn ang="0">
                        <a:pos x="197" y="9"/>
                      </a:cxn>
                      <a:cxn ang="0">
                        <a:pos x="174" y="0"/>
                      </a:cxn>
                      <a:cxn ang="0">
                        <a:pos x="135" y="25"/>
                      </a:cxn>
                      <a:cxn ang="0">
                        <a:pos x="106" y="43"/>
                      </a:cxn>
                      <a:cxn ang="0">
                        <a:pos x="86" y="43"/>
                      </a:cxn>
                      <a:cxn ang="0">
                        <a:pos x="77" y="60"/>
                      </a:cxn>
                      <a:cxn ang="0">
                        <a:pos x="67" y="77"/>
                      </a:cxn>
                      <a:cxn ang="0">
                        <a:pos x="58" y="95"/>
                      </a:cxn>
                      <a:cxn ang="0">
                        <a:pos x="28" y="103"/>
                      </a:cxn>
                      <a:cxn ang="0">
                        <a:pos x="19" y="120"/>
                      </a:cxn>
                      <a:cxn ang="0">
                        <a:pos x="0" y="129"/>
                      </a:cxn>
                      <a:cxn ang="0">
                        <a:pos x="0" y="146"/>
                      </a:cxn>
                    </a:cxnLst>
                    <a:rect l="0" t="0" r="r" b="b"/>
                    <a:pathLst>
                      <a:path w="198" h="147">
                        <a:moveTo>
                          <a:pt x="197" y="9"/>
                        </a:moveTo>
                        <a:lnTo>
                          <a:pt x="174" y="0"/>
                        </a:lnTo>
                        <a:lnTo>
                          <a:pt x="135" y="25"/>
                        </a:lnTo>
                        <a:lnTo>
                          <a:pt x="106" y="43"/>
                        </a:lnTo>
                        <a:lnTo>
                          <a:pt x="86" y="43"/>
                        </a:lnTo>
                        <a:lnTo>
                          <a:pt x="77" y="60"/>
                        </a:lnTo>
                        <a:lnTo>
                          <a:pt x="67" y="77"/>
                        </a:lnTo>
                        <a:lnTo>
                          <a:pt x="58" y="95"/>
                        </a:lnTo>
                        <a:lnTo>
                          <a:pt x="28" y="103"/>
                        </a:lnTo>
                        <a:lnTo>
                          <a:pt x="19" y="120"/>
                        </a:lnTo>
                        <a:lnTo>
                          <a:pt x="0" y="129"/>
                        </a:lnTo>
                        <a:lnTo>
                          <a:pt x="0" y="146"/>
                        </a:lnTo>
                      </a:path>
                    </a:pathLst>
                  </a:custGeom>
                  <a:noFill/>
                  <a:ln w="254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6" name="Freeform 71">
                    <a:extLst>
                      <a:ext uri="{FF2B5EF4-FFF2-40B4-BE49-F238E27FC236}">
                        <a16:creationId xmlns:a16="http://schemas.microsoft.com/office/drawing/2014/main" id="{3995385A-BA7D-A440-985C-C11B3BB623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30" y="2052"/>
                    <a:ext cx="102" cy="18"/>
                  </a:xfrm>
                  <a:custGeom>
                    <a:avLst/>
                    <a:gdLst/>
                    <a:ahLst/>
                    <a:cxnLst>
                      <a:cxn ang="0">
                        <a:pos x="0" y="17"/>
                      </a:cxn>
                      <a:cxn ang="0">
                        <a:pos x="23" y="9"/>
                      </a:cxn>
                      <a:cxn ang="0">
                        <a:pos x="42" y="9"/>
                      </a:cxn>
                      <a:cxn ang="0">
                        <a:pos x="62" y="9"/>
                      </a:cxn>
                      <a:cxn ang="0">
                        <a:pos x="81" y="9"/>
                      </a:cxn>
                      <a:cxn ang="0">
                        <a:pos x="101" y="0"/>
                      </a:cxn>
                    </a:cxnLst>
                    <a:rect l="0" t="0" r="r" b="b"/>
                    <a:pathLst>
                      <a:path w="102" h="18">
                        <a:moveTo>
                          <a:pt x="0" y="17"/>
                        </a:moveTo>
                        <a:lnTo>
                          <a:pt x="23" y="9"/>
                        </a:lnTo>
                        <a:lnTo>
                          <a:pt x="42" y="9"/>
                        </a:lnTo>
                        <a:lnTo>
                          <a:pt x="62" y="9"/>
                        </a:lnTo>
                        <a:lnTo>
                          <a:pt x="81" y="9"/>
                        </a:lnTo>
                        <a:lnTo>
                          <a:pt x="101" y="0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7" name="Freeform 72">
                    <a:extLst>
                      <a:ext uri="{FF2B5EF4-FFF2-40B4-BE49-F238E27FC236}">
                        <a16:creationId xmlns:a16="http://schemas.microsoft.com/office/drawing/2014/main" id="{0835DB18-C161-B442-A3B0-D88FC8139F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9" y="2159"/>
                    <a:ext cx="50" cy="58"/>
                  </a:xfrm>
                  <a:custGeom>
                    <a:avLst/>
                    <a:gdLst/>
                    <a:ahLst/>
                    <a:cxnLst>
                      <a:cxn ang="0">
                        <a:pos x="49" y="0"/>
                      </a:cxn>
                      <a:cxn ang="0">
                        <a:pos x="48" y="23"/>
                      </a:cxn>
                      <a:cxn ang="0">
                        <a:pos x="28" y="31"/>
                      </a:cxn>
                      <a:cxn ang="0">
                        <a:pos x="19" y="48"/>
                      </a:cxn>
                      <a:cxn ang="0">
                        <a:pos x="0" y="57"/>
                      </a:cxn>
                    </a:cxnLst>
                    <a:rect l="0" t="0" r="r" b="b"/>
                    <a:pathLst>
                      <a:path w="50" h="58">
                        <a:moveTo>
                          <a:pt x="49" y="0"/>
                        </a:moveTo>
                        <a:lnTo>
                          <a:pt x="48" y="23"/>
                        </a:lnTo>
                        <a:lnTo>
                          <a:pt x="28" y="31"/>
                        </a:lnTo>
                        <a:lnTo>
                          <a:pt x="19" y="48"/>
                        </a:lnTo>
                        <a:lnTo>
                          <a:pt x="0" y="57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68" name="Freeform 73">
                    <a:extLst>
                      <a:ext uri="{FF2B5EF4-FFF2-40B4-BE49-F238E27FC236}">
                        <a16:creationId xmlns:a16="http://schemas.microsoft.com/office/drawing/2014/main" id="{192446B8-9C36-9847-A31D-3D0AF68207A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6" y="1914"/>
                    <a:ext cx="88" cy="62"/>
                  </a:xfrm>
                  <a:custGeom>
                    <a:avLst/>
                    <a:gdLst/>
                    <a:ahLst/>
                    <a:cxnLst>
                      <a:cxn ang="0">
                        <a:pos x="3" y="21"/>
                      </a:cxn>
                      <a:cxn ang="0">
                        <a:pos x="0" y="0"/>
                      </a:cxn>
                      <a:cxn ang="0">
                        <a:pos x="10" y="18"/>
                      </a:cxn>
                      <a:cxn ang="0">
                        <a:pos x="29" y="18"/>
                      </a:cxn>
                      <a:cxn ang="0">
                        <a:pos x="38" y="35"/>
                      </a:cxn>
                      <a:cxn ang="0">
                        <a:pos x="58" y="35"/>
                      </a:cxn>
                      <a:cxn ang="0">
                        <a:pos x="68" y="53"/>
                      </a:cxn>
                      <a:cxn ang="0">
                        <a:pos x="87" y="61"/>
                      </a:cxn>
                    </a:cxnLst>
                    <a:rect l="0" t="0" r="r" b="b"/>
                    <a:pathLst>
                      <a:path w="88" h="62">
                        <a:moveTo>
                          <a:pt x="3" y="21"/>
                        </a:moveTo>
                        <a:lnTo>
                          <a:pt x="0" y="0"/>
                        </a:lnTo>
                        <a:lnTo>
                          <a:pt x="10" y="18"/>
                        </a:lnTo>
                        <a:lnTo>
                          <a:pt x="29" y="18"/>
                        </a:lnTo>
                        <a:lnTo>
                          <a:pt x="38" y="35"/>
                        </a:lnTo>
                        <a:lnTo>
                          <a:pt x="58" y="35"/>
                        </a:lnTo>
                        <a:lnTo>
                          <a:pt x="68" y="53"/>
                        </a:lnTo>
                        <a:lnTo>
                          <a:pt x="87" y="61"/>
                        </a:lnTo>
                      </a:path>
                    </a:pathLst>
                  </a:custGeom>
                  <a:noFill/>
                  <a:ln w="12700" cap="rnd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0C908D4A-E406-6D41-9649-BC582EEEFD43}"/>
                  </a:ext>
                </a:extLst>
              </p:cNvPr>
              <p:cNvGrpSpPr/>
              <p:nvPr/>
            </p:nvGrpSpPr>
            <p:grpSpPr>
              <a:xfrm>
                <a:off x="5545183" y="451822"/>
                <a:ext cx="2229267" cy="3645517"/>
                <a:chOff x="5545183" y="451822"/>
                <a:chExt cx="2229267" cy="3645517"/>
              </a:xfrm>
            </p:grpSpPr>
            <p:grpSp>
              <p:nvGrpSpPr>
                <p:cNvPr id="28" name="Group 90">
                  <a:extLst>
                    <a:ext uri="{FF2B5EF4-FFF2-40B4-BE49-F238E27FC236}">
                      <a16:creationId xmlns:a16="http://schemas.microsoft.com/office/drawing/2014/main" id="{15C47A62-1268-034A-8E46-13F4729C87E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5545183" y="451822"/>
                  <a:ext cx="1551276" cy="3645517"/>
                  <a:chOff x="4919" y="0"/>
                  <a:chExt cx="1196" cy="3084"/>
                </a:xfrm>
              </p:grpSpPr>
              <p:pic>
                <p:nvPicPr>
                  <p:cNvPr id="45" name="Picture 91" descr="tree_spruce-f">
                    <a:extLst>
                      <a:ext uri="{FF2B5EF4-FFF2-40B4-BE49-F238E27FC236}">
                        <a16:creationId xmlns:a16="http://schemas.microsoft.com/office/drawing/2014/main" id="{8523AAE7-72F9-8840-A81E-8AEC9B5C89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19" y="0"/>
                    <a:ext cx="1196" cy="26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46" name="Group 92">
                    <a:extLst>
                      <a:ext uri="{FF2B5EF4-FFF2-40B4-BE49-F238E27FC236}">
                        <a16:creationId xmlns:a16="http://schemas.microsoft.com/office/drawing/2014/main" id="{C8605BC1-675C-0343-9431-6D62E12BA044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170" y="2558"/>
                    <a:ext cx="360" cy="526"/>
                    <a:chOff x="582" y="1785"/>
                    <a:chExt cx="360" cy="526"/>
                  </a:xfrm>
                </p:grpSpPr>
                <p:sp>
                  <p:nvSpPr>
                    <p:cNvPr id="54" name="Freeform 93">
                      <a:extLst>
                        <a:ext uri="{FF2B5EF4-FFF2-40B4-BE49-F238E27FC236}">
                          <a16:creationId xmlns:a16="http://schemas.microsoft.com/office/drawing/2014/main" id="{782BA254-2FEA-DA45-9895-F1AE47C91F8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8" y="1785"/>
                      <a:ext cx="117" cy="526"/>
                    </a:xfrm>
                    <a:custGeom>
                      <a:avLst/>
                      <a:gdLst/>
                      <a:ahLst/>
                      <a:cxnLst>
                        <a:cxn ang="0">
                          <a:pos x="91" y="14"/>
                        </a:cxn>
                        <a:cxn ang="0">
                          <a:pos x="67" y="0"/>
                        </a:cxn>
                        <a:cxn ang="0">
                          <a:pos x="67" y="17"/>
                        </a:cxn>
                        <a:cxn ang="0">
                          <a:pos x="67" y="34"/>
                        </a:cxn>
                        <a:cxn ang="0">
                          <a:pos x="67" y="52"/>
                        </a:cxn>
                        <a:cxn ang="0">
                          <a:pos x="77" y="68"/>
                        </a:cxn>
                        <a:cxn ang="0">
                          <a:pos x="88" y="86"/>
                        </a:cxn>
                        <a:cxn ang="0">
                          <a:pos x="88" y="103"/>
                        </a:cxn>
                        <a:cxn ang="0">
                          <a:pos x="88" y="120"/>
                        </a:cxn>
                        <a:cxn ang="0">
                          <a:pos x="88" y="138"/>
                        </a:cxn>
                        <a:cxn ang="0">
                          <a:pos x="88" y="155"/>
                        </a:cxn>
                        <a:cxn ang="0">
                          <a:pos x="88" y="172"/>
                        </a:cxn>
                        <a:cxn ang="0">
                          <a:pos x="77" y="189"/>
                        </a:cxn>
                        <a:cxn ang="0">
                          <a:pos x="67" y="206"/>
                        </a:cxn>
                        <a:cxn ang="0">
                          <a:pos x="49" y="224"/>
                        </a:cxn>
                        <a:cxn ang="0">
                          <a:pos x="19" y="241"/>
                        </a:cxn>
                        <a:cxn ang="0">
                          <a:pos x="9" y="258"/>
                        </a:cxn>
                        <a:cxn ang="0">
                          <a:pos x="0" y="276"/>
                        </a:cxn>
                        <a:cxn ang="0">
                          <a:pos x="0" y="293"/>
                        </a:cxn>
                        <a:cxn ang="0">
                          <a:pos x="9" y="319"/>
                        </a:cxn>
                        <a:cxn ang="0">
                          <a:pos x="28" y="327"/>
                        </a:cxn>
                        <a:cxn ang="0">
                          <a:pos x="28" y="344"/>
                        </a:cxn>
                        <a:cxn ang="0">
                          <a:pos x="39" y="362"/>
                        </a:cxn>
                        <a:cxn ang="0">
                          <a:pos x="77" y="387"/>
                        </a:cxn>
                        <a:cxn ang="0">
                          <a:pos x="97" y="405"/>
                        </a:cxn>
                        <a:cxn ang="0">
                          <a:pos x="116" y="422"/>
                        </a:cxn>
                        <a:cxn ang="0">
                          <a:pos x="116" y="440"/>
                        </a:cxn>
                        <a:cxn ang="0">
                          <a:pos x="107" y="457"/>
                        </a:cxn>
                        <a:cxn ang="0">
                          <a:pos x="97" y="473"/>
                        </a:cxn>
                        <a:cxn ang="0">
                          <a:pos x="97" y="491"/>
                        </a:cxn>
                        <a:cxn ang="0">
                          <a:pos x="77" y="508"/>
                        </a:cxn>
                        <a:cxn ang="0">
                          <a:pos x="67" y="525"/>
                        </a:cxn>
                      </a:cxnLst>
                      <a:rect l="0" t="0" r="r" b="b"/>
                      <a:pathLst>
                        <a:path w="117" h="526">
                          <a:moveTo>
                            <a:pt x="91" y="14"/>
                          </a:moveTo>
                          <a:lnTo>
                            <a:pt x="67" y="0"/>
                          </a:lnTo>
                          <a:lnTo>
                            <a:pt x="67" y="17"/>
                          </a:lnTo>
                          <a:lnTo>
                            <a:pt x="67" y="34"/>
                          </a:lnTo>
                          <a:lnTo>
                            <a:pt x="67" y="52"/>
                          </a:lnTo>
                          <a:lnTo>
                            <a:pt x="77" y="68"/>
                          </a:lnTo>
                          <a:lnTo>
                            <a:pt x="88" y="86"/>
                          </a:lnTo>
                          <a:lnTo>
                            <a:pt x="88" y="103"/>
                          </a:lnTo>
                          <a:lnTo>
                            <a:pt x="88" y="120"/>
                          </a:lnTo>
                          <a:lnTo>
                            <a:pt x="88" y="138"/>
                          </a:lnTo>
                          <a:lnTo>
                            <a:pt x="88" y="155"/>
                          </a:lnTo>
                          <a:lnTo>
                            <a:pt x="88" y="172"/>
                          </a:lnTo>
                          <a:lnTo>
                            <a:pt x="77" y="189"/>
                          </a:lnTo>
                          <a:lnTo>
                            <a:pt x="67" y="206"/>
                          </a:lnTo>
                          <a:lnTo>
                            <a:pt x="49" y="224"/>
                          </a:lnTo>
                          <a:lnTo>
                            <a:pt x="19" y="241"/>
                          </a:lnTo>
                          <a:lnTo>
                            <a:pt x="9" y="258"/>
                          </a:lnTo>
                          <a:lnTo>
                            <a:pt x="0" y="276"/>
                          </a:lnTo>
                          <a:lnTo>
                            <a:pt x="0" y="293"/>
                          </a:lnTo>
                          <a:lnTo>
                            <a:pt x="9" y="319"/>
                          </a:lnTo>
                          <a:lnTo>
                            <a:pt x="28" y="327"/>
                          </a:lnTo>
                          <a:lnTo>
                            <a:pt x="28" y="344"/>
                          </a:lnTo>
                          <a:lnTo>
                            <a:pt x="39" y="362"/>
                          </a:lnTo>
                          <a:lnTo>
                            <a:pt x="77" y="387"/>
                          </a:lnTo>
                          <a:lnTo>
                            <a:pt x="97" y="405"/>
                          </a:lnTo>
                          <a:lnTo>
                            <a:pt x="116" y="422"/>
                          </a:lnTo>
                          <a:lnTo>
                            <a:pt x="116" y="440"/>
                          </a:lnTo>
                          <a:lnTo>
                            <a:pt x="107" y="457"/>
                          </a:lnTo>
                          <a:lnTo>
                            <a:pt x="97" y="473"/>
                          </a:lnTo>
                          <a:lnTo>
                            <a:pt x="97" y="491"/>
                          </a:lnTo>
                          <a:lnTo>
                            <a:pt x="77" y="508"/>
                          </a:lnTo>
                          <a:lnTo>
                            <a:pt x="67" y="525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5" name="Freeform 94">
                      <a:extLst>
                        <a:ext uri="{FF2B5EF4-FFF2-40B4-BE49-F238E27FC236}">
                          <a16:creationId xmlns:a16="http://schemas.microsoft.com/office/drawing/2014/main" id="{A5070CF4-7A05-8044-8A35-EBBE7F72B9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56" y="1979"/>
                      <a:ext cx="186" cy="161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21"/>
                        </a:cxn>
                        <a:cxn ang="0">
                          <a:pos x="20" y="30"/>
                        </a:cxn>
                        <a:cxn ang="0">
                          <a:pos x="30" y="47"/>
                        </a:cxn>
                        <a:cxn ang="0">
                          <a:pos x="49" y="56"/>
                        </a:cxn>
                        <a:cxn ang="0">
                          <a:pos x="68" y="73"/>
                        </a:cxn>
                        <a:cxn ang="0">
                          <a:pos x="78" y="90"/>
                        </a:cxn>
                        <a:cxn ang="0">
                          <a:pos x="88" y="107"/>
                        </a:cxn>
                        <a:cxn ang="0">
                          <a:pos x="107" y="117"/>
                        </a:cxn>
                        <a:cxn ang="0">
                          <a:pos x="127" y="125"/>
                        </a:cxn>
                        <a:cxn ang="0">
                          <a:pos x="146" y="134"/>
                        </a:cxn>
                        <a:cxn ang="0">
                          <a:pos x="165" y="151"/>
                        </a:cxn>
                        <a:cxn ang="0">
                          <a:pos x="185" y="160"/>
                        </a:cxn>
                      </a:cxnLst>
                      <a:rect l="0" t="0" r="r" b="b"/>
                      <a:pathLst>
                        <a:path w="186" h="161">
                          <a:moveTo>
                            <a:pt x="23" y="0"/>
                          </a:moveTo>
                          <a:lnTo>
                            <a:pt x="0" y="21"/>
                          </a:lnTo>
                          <a:lnTo>
                            <a:pt x="20" y="30"/>
                          </a:lnTo>
                          <a:lnTo>
                            <a:pt x="30" y="47"/>
                          </a:lnTo>
                          <a:lnTo>
                            <a:pt x="49" y="56"/>
                          </a:lnTo>
                          <a:lnTo>
                            <a:pt x="68" y="73"/>
                          </a:lnTo>
                          <a:lnTo>
                            <a:pt x="78" y="90"/>
                          </a:lnTo>
                          <a:lnTo>
                            <a:pt x="88" y="107"/>
                          </a:lnTo>
                          <a:lnTo>
                            <a:pt x="107" y="117"/>
                          </a:lnTo>
                          <a:lnTo>
                            <a:pt x="127" y="125"/>
                          </a:lnTo>
                          <a:lnTo>
                            <a:pt x="146" y="134"/>
                          </a:lnTo>
                          <a:lnTo>
                            <a:pt x="165" y="151"/>
                          </a:lnTo>
                          <a:lnTo>
                            <a:pt x="185" y="160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6" name="Freeform 95">
                      <a:extLst>
                        <a:ext uri="{FF2B5EF4-FFF2-40B4-BE49-F238E27FC236}">
                          <a16:creationId xmlns:a16="http://schemas.microsoft.com/office/drawing/2014/main" id="{09D8A420-D062-754B-A06A-878DDB9E65A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2" y="1880"/>
                      <a:ext cx="198" cy="147"/>
                    </a:xfrm>
                    <a:custGeom>
                      <a:avLst/>
                      <a:gdLst/>
                      <a:ahLst/>
                      <a:cxnLst>
                        <a:cxn ang="0">
                          <a:pos x="197" y="9"/>
                        </a:cxn>
                        <a:cxn ang="0">
                          <a:pos x="174" y="0"/>
                        </a:cxn>
                        <a:cxn ang="0">
                          <a:pos x="135" y="25"/>
                        </a:cxn>
                        <a:cxn ang="0">
                          <a:pos x="106" y="43"/>
                        </a:cxn>
                        <a:cxn ang="0">
                          <a:pos x="86" y="43"/>
                        </a:cxn>
                        <a:cxn ang="0">
                          <a:pos x="77" y="60"/>
                        </a:cxn>
                        <a:cxn ang="0">
                          <a:pos x="67" y="77"/>
                        </a:cxn>
                        <a:cxn ang="0">
                          <a:pos x="58" y="95"/>
                        </a:cxn>
                        <a:cxn ang="0">
                          <a:pos x="28" y="103"/>
                        </a:cxn>
                        <a:cxn ang="0">
                          <a:pos x="19" y="120"/>
                        </a:cxn>
                        <a:cxn ang="0">
                          <a:pos x="0" y="129"/>
                        </a:cxn>
                        <a:cxn ang="0">
                          <a:pos x="0" y="146"/>
                        </a:cxn>
                      </a:cxnLst>
                      <a:rect l="0" t="0" r="r" b="b"/>
                      <a:pathLst>
                        <a:path w="198" h="147">
                          <a:moveTo>
                            <a:pt x="197" y="9"/>
                          </a:moveTo>
                          <a:lnTo>
                            <a:pt x="174" y="0"/>
                          </a:lnTo>
                          <a:lnTo>
                            <a:pt x="135" y="25"/>
                          </a:lnTo>
                          <a:lnTo>
                            <a:pt x="106" y="43"/>
                          </a:lnTo>
                          <a:lnTo>
                            <a:pt x="86" y="43"/>
                          </a:lnTo>
                          <a:lnTo>
                            <a:pt x="77" y="60"/>
                          </a:lnTo>
                          <a:lnTo>
                            <a:pt x="67" y="77"/>
                          </a:lnTo>
                          <a:lnTo>
                            <a:pt x="58" y="95"/>
                          </a:lnTo>
                          <a:lnTo>
                            <a:pt x="28" y="103"/>
                          </a:lnTo>
                          <a:lnTo>
                            <a:pt x="19" y="120"/>
                          </a:lnTo>
                          <a:lnTo>
                            <a:pt x="0" y="129"/>
                          </a:lnTo>
                          <a:lnTo>
                            <a:pt x="0" y="146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7" name="Freeform 96">
                      <a:extLst>
                        <a:ext uri="{FF2B5EF4-FFF2-40B4-BE49-F238E27FC236}">
                          <a16:creationId xmlns:a16="http://schemas.microsoft.com/office/drawing/2014/main" id="{D3379DE4-8751-A548-8271-DCDD069344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30" y="2052"/>
                      <a:ext cx="102" cy="1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"/>
                        </a:cxn>
                        <a:cxn ang="0">
                          <a:pos x="23" y="9"/>
                        </a:cxn>
                        <a:cxn ang="0">
                          <a:pos x="42" y="9"/>
                        </a:cxn>
                        <a:cxn ang="0">
                          <a:pos x="62" y="9"/>
                        </a:cxn>
                        <a:cxn ang="0">
                          <a:pos x="81" y="9"/>
                        </a:cxn>
                        <a:cxn ang="0">
                          <a:pos x="101" y="0"/>
                        </a:cxn>
                      </a:cxnLst>
                      <a:rect l="0" t="0" r="r" b="b"/>
                      <a:pathLst>
                        <a:path w="102" h="18">
                          <a:moveTo>
                            <a:pt x="0" y="17"/>
                          </a:moveTo>
                          <a:lnTo>
                            <a:pt x="23" y="9"/>
                          </a:lnTo>
                          <a:lnTo>
                            <a:pt x="42" y="9"/>
                          </a:lnTo>
                          <a:lnTo>
                            <a:pt x="62" y="9"/>
                          </a:lnTo>
                          <a:lnTo>
                            <a:pt x="81" y="9"/>
                          </a:lnTo>
                          <a:lnTo>
                            <a:pt x="101" y="0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8" name="Freeform 97">
                      <a:extLst>
                        <a:ext uri="{FF2B5EF4-FFF2-40B4-BE49-F238E27FC236}">
                          <a16:creationId xmlns:a16="http://schemas.microsoft.com/office/drawing/2014/main" id="{93606BB0-4DD6-EE48-BA0E-1D08CFE4C96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" y="2159"/>
                      <a:ext cx="50" cy="58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0"/>
                        </a:cxn>
                        <a:cxn ang="0">
                          <a:pos x="48" y="23"/>
                        </a:cxn>
                        <a:cxn ang="0">
                          <a:pos x="28" y="31"/>
                        </a:cxn>
                        <a:cxn ang="0">
                          <a:pos x="19" y="48"/>
                        </a:cxn>
                        <a:cxn ang="0">
                          <a:pos x="0" y="57"/>
                        </a:cxn>
                      </a:cxnLst>
                      <a:rect l="0" t="0" r="r" b="b"/>
                      <a:pathLst>
                        <a:path w="50" h="58">
                          <a:moveTo>
                            <a:pt x="49" y="0"/>
                          </a:moveTo>
                          <a:lnTo>
                            <a:pt x="48" y="23"/>
                          </a:lnTo>
                          <a:lnTo>
                            <a:pt x="28" y="31"/>
                          </a:lnTo>
                          <a:lnTo>
                            <a:pt x="19" y="48"/>
                          </a:lnTo>
                          <a:lnTo>
                            <a:pt x="0" y="57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9" name="Freeform 98">
                      <a:extLst>
                        <a:ext uri="{FF2B5EF4-FFF2-40B4-BE49-F238E27FC236}">
                          <a16:creationId xmlns:a16="http://schemas.microsoft.com/office/drawing/2014/main" id="{83FF882C-CA74-834C-AB25-35F3E954E59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76" y="1914"/>
                      <a:ext cx="88" cy="62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21"/>
                        </a:cxn>
                        <a:cxn ang="0">
                          <a:pos x="0" y="0"/>
                        </a:cxn>
                        <a:cxn ang="0">
                          <a:pos x="10" y="18"/>
                        </a:cxn>
                        <a:cxn ang="0">
                          <a:pos x="29" y="18"/>
                        </a:cxn>
                        <a:cxn ang="0">
                          <a:pos x="38" y="35"/>
                        </a:cxn>
                        <a:cxn ang="0">
                          <a:pos x="58" y="35"/>
                        </a:cxn>
                        <a:cxn ang="0">
                          <a:pos x="68" y="53"/>
                        </a:cxn>
                        <a:cxn ang="0">
                          <a:pos x="87" y="61"/>
                        </a:cxn>
                      </a:cxnLst>
                      <a:rect l="0" t="0" r="r" b="b"/>
                      <a:pathLst>
                        <a:path w="88" h="62">
                          <a:moveTo>
                            <a:pt x="3" y="21"/>
                          </a:moveTo>
                          <a:lnTo>
                            <a:pt x="0" y="0"/>
                          </a:lnTo>
                          <a:lnTo>
                            <a:pt x="10" y="18"/>
                          </a:lnTo>
                          <a:lnTo>
                            <a:pt x="29" y="18"/>
                          </a:lnTo>
                          <a:lnTo>
                            <a:pt x="38" y="35"/>
                          </a:lnTo>
                          <a:lnTo>
                            <a:pt x="58" y="35"/>
                          </a:lnTo>
                          <a:lnTo>
                            <a:pt x="68" y="53"/>
                          </a:lnTo>
                          <a:lnTo>
                            <a:pt x="87" y="61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47" name="Group 99">
                    <a:extLst>
                      <a:ext uri="{FF2B5EF4-FFF2-40B4-BE49-F238E27FC236}">
                        <a16:creationId xmlns:a16="http://schemas.microsoft.com/office/drawing/2014/main" id="{30C2DAD1-D502-0342-8266-BBBC6445557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75" y="2552"/>
                    <a:ext cx="360" cy="526"/>
                    <a:chOff x="582" y="1785"/>
                    <a:chExt cx="360" cy="526"/>
                  </a:xfrm>
                </p:grpSpPr>
                <p:sp>
                  <p:nvSpPr>
                    <p:cNvPr id="48" name="Freeform 100">
                      <a:extLst>
                        <a:ext uri="{FF2B5EF4-FFF2-40B4-BE49-F238E27FC236}">
                          <a16:creationId xmlns:a16="http://schemas.microsoft.com/office/drawing/2014/main" id="{EA696E17-1D6D-8D49-8265-33C8A6ADD8F8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8" y="1785"/>
                      <a:ext cx="117" cy="526"/>
                    </a:xfrm>
                    <a:custGeom>
                      <a:avLst/>
                      <a:gdLst/>
                      <a:ahLst/>
                      <a:cxnLst>
                        <a:cxn ang="0">
                          <a:pos x="91" y="14"/>
                        </a:cxn>
                        <a:cxn ang="0">
                          <a:pos x="67" y="0"/>
                        </a:cxn>
                        <a:cxn ang="0">
                          <a:pos x="67" y="17"/>
                        </a:cxn>
                        <a:cxn ang="0">
                          <a:pos x="67" y="34"/>
                        </a:cxn>
                        <a:cxn ang="0">
                          <a:pos x="67" y="52"/>
                        </a:cxn>
                        <a:cxn ang="0">
                          <a:pos x="77" y="68"/>
                        </a:cxn>
                        <a:cxn ang="0">
                          <a:pos x="88" y="86"/>
                        </a:cxn>
                        <a:cxn ang="0">
                          <a:pos x="88" y="103"/>
                        </a:cxn>
                        <a:cxn ang="0">
                          <a:pos x="88" y="120"/>
                        </a:cxn>
                        <a:cxn ang="0">
                          <a:pos x="88" y="138"/>
                        </a:cxn>
                        <a:cxn ang="0">
                          <a:pos x="88" y="155"/>
                        </a:cxn>
                        <a:cxn ang="0">
                          <a:pos x="88" y="172"/>
                        </a:cxn>
                        <a:cxn ang="0">
                          <a:pos x="77" y="189"/>
                        </a:cxn>
                        <a:cxn ang="0">
                          <a:pos x="67" y="206"/>
                        </a:cxn>
                        <a:cxn ang="0">
                          <a:pos x="49" y="224"/>
                        </a:cxn>
                        <a:cxn ang="0">
                          <a:pos x="19" y="241"/>
                        </a:cxn>
                        <a:cxn ang="0">
                          <a:pos x="9" y="258"/>
                        </a:cxn>
                        <a:cxn ang="0">
                          <a:pos x="0" y="276"/>
                        </a:cxn>
                        <a:cxn ang="0">
                          <a:pos x="0" y="293"/>
                        </a:cxn>
                        <a:cxn ang="0">
                          <a:pos x="9" y="319"/>
                        </a:cxn>
                        <a:cxn ang="0">
                          <a:pos x="28" y="327"/>
                        </a:cxn>
                        <a:cxn ang="0">
                          <a:pos x="28" y="344"/>
                        </a:cxn>
                        <a:cxn ang="0">
                          <a:pos x="39" y="362"/>
                        </a:cxn>
                        <a:cxn ang="0">
                          <a:pos x="77" y="387"/>
                        </a:cxn>
                        <a:cxn ang="0">
                          <a:pos x="97" y="405"/>
                        </a:cxn>
                        <a:cxn ang="0">
                          <a:pos x="116" y="422"/>
                        </a:cxn>
                        <a:cxn ang="0">
                          <a:pos x="116" y="440"/>
                        </a:cxn>
                        <a:cxn ang="0">
                          <a:pos x="107" y="457"/>
                        </a:cxn>
                        <a:cxn ang="0">
                          <a:pos x="97" y="473"/>
                        </a:cxn>
                        <a:cxn ang="0">
                          <a:pos x="97" y="491"/>
                        </a:cxn>
                        <a:cxn ang="0">
                          <a:pos x="77" y="508"/>
                        </a:cxn>
                        <a:cxn ang="0">
                          <a:pos x="67" y="525"/>
                        </a:cxn>
                      </a:cxnLst>
                      <a:rect l="0" t="0" r="r" b="b"/>
                      <a:pathLst>
                        <a:path w="117" h="526">
                          <a:moveTo>
                            <a:pt x="91" y="14"/>
                          </a:moveTo>
                          <a:lnTo>
                            <a:pt x="67" y="0"/>
                          </a:lnTo>
                          <a:lnTo>
                            <a:pt x="67" y="17"/>
                          </a:lnTo>
                          <a:lnTo>
                            <a:pt x="67" y="34"/>
                          </a:lnTo>
                          <a:lnTo>
                            <a:pt x="67" y="52"/>
                          </a:lnTo>
                          <a:lnTo>
                            <a:pt x="77" y="68"/>
                          </a:lnTo>
                          <a:lnTo>
                            <a:pt x="88" y="86"/>
                          </a:lnTo>
                          <a:lnTo>
                            <a:pt x="88" y="103"/>
                          </a:lnTo>
                          <a:lnTo>
                            <a:pt x="88" y="120"/>
                          </a:lnTo>
                          <a:lnTo>
                            <a:pt x="88" y="138"/>
                          </a:lnTo>
                          <a:lnTo>
                            <a:pt x="88" y="155"/>
                          </a:lnTo>
                          <a:lnTo>
                            <a:pt x="88" y="172"/>
                          </a:lnTo>
                          <a:lnTo>
                            <a:pt x="77" y="189"/>
                          </a:lnTo>
                          <a:lnTo>
                            <a:pt x="67" y="206"/>
                          </a:lnTo>
                          <a:lnTo>
                            <a:pt x="49" y="224"/>
                          </a:lnTo>
                          <a:lnTo>
                            <a:pt x="19" y="241"/>
                          </a:lnTo>
                          <a:lnTo>
                            <a:pt x="9" y="258"/>
                          </a:lnTo>
                          <a:lnTo>
                            <a:pt x="0" y="276"/>
                          </a:lnTo>
                          <a:lnTo>
                            <a:pt x="0" y="293"/>
                          </a:lnTo>
                          <a:lnTo>
                            <a:pt x="9" y="319"/>
                          </a:lnTo>
                          <a:lnTo>
                            <a:pt x="28" y="327"/>
                          </a:lnTo>
                          <a:lnTo>
                            <a:pt x="28" y="344"/>
                          </a:lnTo>
                          <a:lnTo>
                            <a:pt x="39" y="362"/>
                          </a:lnTo>
                          <a:lnTo>
                            <a:pt x="77" y="387"/>
                          </a:lnTo>
                          <a:lnTo>
                            <a:pt x="97" y="405"/>
                          </a:lnTo>
                          <a:lnTo>
                            <a:pt x="116" y="422"/>
                          </a:lnTo>
                          <a:lnTo>
                            <a:pt x="116" y="440"/>
                          </a:lnTo>
                          <a:lnTo>
                            <a:pt x="107" y="457"/>
                          </a:lnTo>
                          <a:lnTo>
                            <a:pt x="97" y="473"/>
                          </a:lnTo>
                          <a:lnTo>
                            <a:pt x="97" y="491"/>
                          </a:lnTo>
                          <a:lnTo>
                            <a:pt x="77" y="508"/>
                          </a:lnTo>
                          <a:lnTo>
                            <a:pt x="67" y="525"/>
                          </a:lnTo>
                        </a:path>
                      </a:pathLst>
                    </a:custGeom>
                    <a:noFill/>
                    <a:ln w="25400" cap="rnd" cmpd="sng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 dirty="0"/>
                    </a:p>
                  </p:txBody>
                </p:sp>
                <p:sp>
                  <p:nvSpPr>
                    <p:cNvPr id="49" name="Freeform 101">
                      <a:extLst>
                        <a:ext uri="{FF2B5EF4-FFF2-40B4-BE49-F238E27FC236}">
                          <a16:creationId xmlns:a16="http://schemas.microsoft.com/office/drawing/2014/main" id="{921AE6A0-89C0-F746-8560-31B08DB8C19F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56" y="1979"/>
                      <a:ext cx="186" cy="161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21"/>
                        </a:cxn>
                        <a:cxn ang="0">
                          <a:pos x="20" y="30"/>
                        </a:cxn>
                        <a:cxn ang="0">
                          <a:pos x="30" y="47"/>
                        </a:cxn>
                        <a:cxn ang="0">
                          <a:pos x="49" y="56"/>
                        </a:cxn>
                        <a:cxn ang="0">
                          <a:pos x="68" y="73"/>
                        </a:cxn>
                        <a:cxn ang="0">
                          <a:pos x="78" y="90"/>
                        </a:cxn>
                        <a:cxn ang="0">
                          <a:pos x="88" y="107"/>
                        </a:cxn>
                        <a:cxn ang="0">
                          <a:pos x="107" y="117"/>
                        </a:cxn>
                        <a:cxn ang="0">
                          <a:pos x="127" y="125"/>
                        </a:cxn>
                        <a:cxn ang="0">
                          <a:pos x="146" y="134"/>
                        </a:cxn>
                        <a:cxn ang="0">
                          <a:pos x="165" y="151"/>
                        </a:cxn>
                        <a:cxn ang="0">
                          <a:pos x="185" y="160"/>
                        </a:cxn>
                      </a:cxnLst>
                      <a:rect l="0" t="0" r="r" b="b"/>
                      <a:pathLst>
                        <a:path w="186" h="161">
                          <a:moveTo>
                            <a:pt x="23" y="0"/>
                          </a:moveTo>
                          <a:lnTo>
                            <a:pt x="0" y="21"/>
                          </a:lnTo>
                          <a:lnTo>
                            <a:pt x="20" y="30"/>
                          </a:lnTo>
                          <a:lnTo>
                            <a:pt x="30" y="47"/>
                          </a:lnTo>
                          <a:lnTo>
                            <a:pt x="49" y="56"/>
                          </a:lnTo>
                          <a:lnTo>
                            <a:pt x="68" y="73"/>
                          </a:lnTo>
                          <a:lnTo>
                            <a:pt x="78" y="90"/>
                          </a:lnTo>
                          <a:lnTo>
                            <a:pt x="88" y="107"/>
                          </a:lnTo>
                          <a:lnTo>
                            <a:pt x="107" y="117"/>
                          </a:lnTo>
                          <a:lnTo>
                            <a:pt x="127" y="125"/>
                          </a:lnTo>
                          <a:lnTo>
                            <a:pt x="146" y="134"/>
                          </a:lnTo>
                          <a:lnTo>
                            <a:pt x="165" y="151"/>
                          </a:lnTo>
                          <a:lnTo>
                            <a:pt x="185" y="160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0" name="Freeform 102">
                      <a:extLst>
                        <a:ext uri="{FF2B5EF4-FFF2-40B4-BE49-F238E27FC236}">
                          <a16:creationId xmlns:a16="http://schemas.microsoft.com/office/drawing/2014/main" id="{F6B2C778-20B7-5F4B-9207-05B5BD4593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2" y="1880"/>
                      <a:ext cx="198" cy="147"/>
                    </a:xfrm>
                    <a:custGeom>
                      <a:avLst/>
                      <a:gdLst/>
                      <a:ahLst/>
                      <a:cxnLst>
                        <a:cxn ang="0">
                          <a:pos x="197" y="9"/>
                        </a:cxn>
                        <a:cxn ang="0">
                          <a:pos x="174" y="0"/>
                        </a:cxn>
                        <a:cxn ang="0">
                          <a:pos x="135" y="25"/>
                        </a:cxn>
                        <a:cxn ang="0">
                          <a:pos x="106" y="43"/>
                        </a:cxn>
                        <a:cxn ang="0">
                          <a:pos x="86" y="43"/>
                        </a:cxn>
                        <a:cxn ang="0">
                          <a:pos x="77" y="60"/>
                        </a:cxn>
                        <a:cxn ang="0">
                          <a:pos x="67" y="77"/>
                        </a:cxn>
                        <a:cxn ang="0">
                          <a:pos x="58" y="95"/>
                        </a:cxn>
                        <a:cxn ang="0">
                          <a:pos x="28" y="103"/>
                        </a:cxn>
                        <a:cxn ang="0">
                          <a:pos x="19" y="120"/>
                        </a:cxn>
                        <a:cxn ang="0">
                          <a:pos x="0" y="129"/>
                        </a:cxn>
                        <a:cxn ang="0">
                          <a:pos x="0" y="146"/>
                        </a:cxn>
                      </a:cxnLst>
                      <a:rect l="0" t="0" r="r" b="b"/>
                      <a:pathLst>
                        <a:path w="198" h="147">
                          <a:moveTo>
                            <a:pt x="197" y="9"/>
                          </a:moveTo>
                          <a:lnTo>
                            <a:pt x="174" y="0"/>
                          </a:lnTo>
                          <a:lnTo>
                            <a:pt x="135" y="25"/>
                          </a:lnTo>
                          <a:lnTo>
                            <a:pt x="106" y="43"/>
                          </a:lnTo>
                          <a:lnTo>
                            <a:pt x="86" y="43"/>
                          </a:lnTo>
                          <a:lnTo>
                            <a:pt x="77" y="60"/>
                          </a:lnTo>
                          <a:lnTo>
                            <a:pt x="67" y="77"/>
                          </a:lnTo>
                          <a:lnTo>
                            <a:pt x="58" y="95"/>
                          </a:lnTo>
                          <a:lnTo>
                            <a:pt x="28" y="103"/>
                          </a:lnTo>
                          <a:lnTo>
                            <a:pt x="19" y="120"/>
                          </a:lnTo>
                          <a:lnTo>
                            <a:pt x="0" y="129"/>
                          </a:lnTo>
                          <a:lnTo>
                            <a:pt x="0" y="146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1" name="Freeform 103">
                      <a:extLst>
                        <a:ext uri="{FF2B5EF4-FFF2-40B4-BE49-F238E27FC236}">
                          <a16:creationId xmlns:a16="http://schemas.microsoft.com/office/drawing/2014/main" id="{7C644524-4954-4943-AF40-4A02CB09561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30" y="2052"/>
                      <a:ext cx="102" cy="1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"/>
                        </a:cxn>
                        <a:cxn ang="0">
                          <a:pos x="23" y="9"/>
                        </a:cxn>
                        <a:cxn ang="0">
                          <a:pos x="42" y="9"/>
                        </a:cxn>
                        <a:cxn ang="0">
                          <a:pos x="62" y="9"/>
                        </a:cxn>
                        <a:cxn ang="0">
                          <a:pos x="81" y="9"/>
                        </a:cxn>
                        <a:cxn ang="0">
                          <a:pos x="101" y="0"/>
                        </a:cxn>
                      </a:cxnLst>
                      <a:rect l="0" t="0" r="r" b="b"/>
                      <a:pathLst>
                        <a:path w="102" h="18">
                          <a:moveTo>
                            <a:pt x="0" y="17"/>
                          </a:moveTo>
                          <a:lnTo>
                            <a:pt x="23" y="9"/>
                          </a:lnTo>
                          <a:lnTo>
                            <a:pt x="42" y="9"/>
                          </a:lnTo>
                          <a:lnTo>
                            <a:pt x="62" y="9"/>
                          </a:lnTo>
                          <a:lnTo>
                            <a:pt x="81" y="9"/>
                          </a:lnTo>
                          <a:lnTo>
                            <a:pt x="101" y="0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2" name="Freeform 104">
                      <a:extLst>
                        <a:ext uri="{FF2B5EF4-FFF2-40B4-BE49-F238E27FC236}">
                          <a16:creationId xmlns:a16="http://schemas.microsoft.com/office/drawing/2014/main" id="{FA212960-9905-C94A-8054-6F25E55D9A85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" y="2159"/>
                      <a:ext cx="50" cy="58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0"/>
                        </a:cxn>
                        <a:cxn ang="0">
                          <a:pos x="48" y="23"/>
                        </a:cxn>
                        <a:cxn ang="0">
                          <a:pos x="28" y="31"/>
                        </a:cxn>
                        <a:cxn ang="0">
                          <a:pos x="19" y="48"/>
                        </a:cxn>
                        <a:cxn ang="0">
                          <a:pos x="0" y="57"/>
                        </a:cxn>
                      </a:cxnLst>
                      <a:rect l="0" t="0" r="r" b="b"/>
                      <a:pathLst>
                        <a:path w="50" h="58">
                          <a:moveTo>
                            <a:pt x="49" y="0"/>
                          </a:moveTo>
                          <a:lnTo>
                            <a:pt x="48" y="23"/>
                          </a:lnTo>
                          <a:lnTo>
                            <a:pt x="28" y="31"/>
                          </a:lnTo>
                          <a:lnTo>
                            <a:pt x="19" y="48"/>
                          </a:lnTo>
                          <a:lnTo>
                            <a:pt x="0" y="57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53" name="Freeform 105">
                      <a:extLst>
                        <a:ext uri="{FF2B5EF4-FFF2-40B4-BE49-F238E27FC236}">
                          <a16:creationId xmlns:a16="http://schemas.microsoft.com/office/drawing/2014/main" id="{270BF976-CA8A-3D41-8EE5-5D7972C9F90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76" y="1914"/>
                      <a:ext cx="88" cy="62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21"/>
                        </a:cxn>
                        <a:cxn ang="0">
                          <a:pos x="0" y="0"/>
                        </a:cxn>
                        <a:cxn ang="0">
                          <a:pos x="10" y="18"/>
                        </a:cxn>
                        <a:cxn ang="0">
                          <a:pos x="29" y="18"/>
                        </a:cxn>
                        <a:cxn ang="0">
                          <a:pos x="38" y="35"/>
                        </a:cxn>
                        <a:cxn ang="0">
                          <a:pos x="58" y="35"/>
                        </a:cxn>
                        <a:cxn ang="0">
                          <a:pos x="68" y="53"/>
                        </a:cxn>
                        <a:cxn ang="0">
                          <a:pos x="87" y="61"/>
                        </a:cxn>
                      </a:cxnLst>
                      <a:rect l="0" t="0" r="r" b="b"/>
                      <a:pathLst>
                        <a:path w="88" h="62">
                          <a:moveTo>
                            <a:pt x="3" y="21"/>
                          </a:moveTo>
                          <a:lnTo>
                            <a:pt x="0" y="0"/>
                          </a:lnTo>
                          <a:lnTo>
                            <a:pt x="10" y="18"/>
                          </a:lnTo>
                          <a:lnTo>
                            <a:pt x="29" y="18"/>
                          </a:lnTo>
                          <a:lnTo>
                            <a:pt x="38" y="35"/>
                          </a:lnTo>
                          <a:lnTo>
                            <a:pt x="58" y="35"/>
                          </a:lnTo>
                          <a:lnTo>
                            <a:pt x="68" y="53"/>
                          </a:lnTo>
                          <a:lnTo>
                            <a:pt x="87" y="61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  <p:grpSp>
              <p:nvGrpSpPr>
                <p:cNvPr id="29" name="Group 106">
                  <a:extLst>
                    <a:ext uri="{FF2B5EF4-FFF2-40B4-BE49-F238E27FC236}">
                      <a16:creationId xmlns:a16="http://schemas.microsoft.com/office/drawing/2014/main" id="{0A68EBA4-D27A-5C49-90E9-4CE9202995C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6383978" y="494853"/>
                  <a:ext cx="1390472" cy="3554861"/>
                  <a:chOff x="4919" y="0"/>
                  <a:chExt cx="1196" cy="3084"/>
                </a:xfrm>
              </p:grpSpPr>
              <p:pic>
                <p:nvPicPr>
                  <p:cNvPr id="30" name="Picture 107" descr="tree_spruce-f">
                    <a:extLst>
                      <a:ext uri="{FF2B5EF4-FFF2-40B4-BE49-F238E27FC236}">
                        <a16:creationId xmlns:a16="http://schemas.microsoft.com/office/drawing/2014/main" id="{1E380CFC-20C3-404D-B8DC-89EE543E5EF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clrChange>
                      <a:clrFrom>
                        <a:srgbClr val="000000"/>
                      </a:clrFrom>
                      <a:clrTo>
                        <a:srgbClr val="000000">
                          <a:alpha val="0"/>
                        </a:srgbClr>
                      </a:clrTo>
                    </a:clrChange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919" y="0"/>
                    <a:ext cx="1196" cy="262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grpSp>
                <p:nvGrpSpPr>
                  <p:cNvPr id="31" name="Group 108">
                    <a:extLst>
                      <a:ext uri="{FF2B5EF4-FFF2-40B4-BE49-F238E27FC236}">
                        <a16:creationId xmlns:a16="http://schemas.microsoft.com/office/drawing/2014/main" id="{DE774293-2C4C-2044-A875-629080874A8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170" y="2558"/>
                    <a:ext cx="360" cy="526"/>
                    <a:chOff x="582" y="1785"/>
                    <a:chExt cx="360" cy="526"/>
                  </a:xfrm>
                </p:grpSpPr>
                <p:sp>
                  <p:nvSpPr>
                    <p:cNvPr id="39" name="Freeform 109">
                      <a:extLst>
                        <a:ext uri="{FF2B5EF4-FFF2-40B4-BE49-F238E27FC236}">
                          <a16:creationId xmlns:a16="http://schemas.microsoft.com/office/drawing/2014/main" id="{E5813924-E14B-184E-BD11-F5500EBA6367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8" y="1785"/>
                      <a:ext cx="117" cy="526"/>
                    </a:xfrm>
                    <a:custGeom>
                      <a:avLst/>
                      <a:gdLst/>
                      <a:ahLst/>
                      <a:cxnLst>
                        <a:cxn ang="0">
                          <a:pos x="91" y="14"/>
                        </a:cxn>
                        <a:cxn ang="0">
                          <a:pos x="67" y="0"/>
                        </a:cxn>
                        <a:cxn ang="0">
                          <a:pos x="67" y="17"/>
                        </a:cxn>
                        <a:cxn ang="0">
                          <a:pos x="67" y="34"/>
                        </a:cxn>
                        <a:cxn ang="0">
                          <a:pos x="67" y="52"/>
                        </a:cxn>
                        <a:cxn ang="0">
                          <a:pos x="77" y="68"/>
                        </a:cxn>
                        <a:cxn ang="0">
                          <a:pos x="88" y="86"/>
                        </a:cxn>
                        <a:cxn ang="0">
                          <a:pos x="88" y="103"/>
                        </a:cxn>
                        <a:cxn ang="0">
                          <a:pos x="88" y="120"/>
                        </a:cxn>
                        <a:cxn ang="0">
                          <a:pos x="88" y="138"/>
                        </a:cxn>
                        <a:cxn ang="0">
                          <a:pos x="88" y="155"/>
                        </a:cxn>
                        <a:cxn ang="0">
                          <a:pos x="88" y="172"/>
                        </a:cxn>
                        <a:cxn ang="0">
                          <a:pos x="77" y="189"/>
                        </a:cxn>
                        <a:cxn ang="0">
                          <a:pos x="67" y="206"/>
                        </a:cxn>
                        <a:cxn ang="0">
                          <a:pos x="49" y="224"/>
                        </a:cxn>
                        <a:cxn ang="0">
                          <a:pos x="19" y="241"/>
                        </a:cxn>
                        <a:cxn ang="0">
                          <a:pos x="9" y="258"/>
                        </a:cxn>
                        <a:cxn ang="0">
                          <a:pos x="0" y="276"/>
                        </a:cxn>
                        <a:cxn ang="0">
                          <a:pos x="0" y="293"/>
                        </a:cxn>
                        <a:cxn ang="0">
                          <a:pos x="9" y="319"/>
                        </a:cxn>
                        <a:cxn ang="0">
                          <a:pos x="28" y="327"/>
                        </a:cxn>
                        <a:cxn ang="0">
                          <a:pos x="28" y="344"/>
                        </a:cxn>
                        <a:cxn ang="0">
                          <a:pos x="39" y="362"/>
                        </a:cxn>
                        <a:cxn ang="0">
                          <a:pos x="77" y="387"/>
                        </a:cxn>
                        <a:cxn ang="0">
                          <a:pos x="97" y="405"/>
                        </a:cxn>
                        <a:cxn ang="0">
                          <a:pos x="116" y="422"/>
                        </a:cxn>
                        <a:cxn ang="0">
                          <a:pos x="116" y="440"/>
                        </a:cxn>
                        <a:cxn ang="0">
                          <a:pos x="107" y="457"/>
                        </a:cxn>
                        <a:cxn ang="0">
                          <a:pos x="97" y="473"/>
                        </a:cxn>
                        <a:cxn ang="0">
                          <a:pos x="97" y="491"/>
                        </a:cxn>
                        <a:cxn ang="0">
                          <a:pos x="77" y="508"/>
                        </a:cxn>
                        <a:cxn ang="0">
                          <a:pos x="67" y="525"/>
                        </a:cxn>
                      </a:cxnLst>
                      <a:rect l="0" t="0" r="r" b="b"/>
                      <a:pathLst>
                        <a:path w="117" h="526">
                          <a:moveTo>
                            <a:pt x="91" y="14"/>
                          </a:moveTo>
                          <a:lnTo>
                            <a:pt x="67" y="0"/>
                          </a:lnTo>
                          <a:lnTo>
                            <a:pt x="67" y="17"/>
                          </a:lnTo>
                          <a:lnTo>
                            <a:pt x="67" y="34"/>
                          </a:lnTo>
                          <a:lnTo>
                            <a:pt x="67" y="52"/>
                          </a:lnTo>
                          <a:lnTo>
                            <a:pt x="77" y="68"/>
                          </a:lnTo>
                          <a:lnTo>
                            <a:pt x="88" y="86"/>
                          </a:lnTo>
                          <a:lnTo>
                            <a:pt x="88" y="103"/>
                          </a:lnTo>
                          <a:lnTo>
                            <a:pt x="88" y="120"/>
                          </a:lnTo>
                          <a:lnTo>
                            <a:pt x="88" y="138"/>
                          </a:lnTo>
                          <a:lnTo>
                            <a:pt x="88" y="155"/>
                          </a:lnTo>
                          <a:lnTo>
                            <a:pt x="88" y="172"/>
                          </a:lnTo>
                          <a:lnTo>
                            <a:pt x="77" y="189"/>
                          </a:lnTo>
                          <a:lnTo>
                            <a:pt x="67" y="206"/>
                          </a:lnTo>
                          <a:lnTo>
                            <a:pt x="49" y="224"/>
                          </a:lnTo>
                          <a:lnTo>
                            <a:pt x="19" y="241"/>
                          </a:lnTo>
                          <a:lnTo>
                            <a:pt x="9" y="258"/>
                          </a:lnTo>
                          <a:lnTo>
                            <a:pt x="0" y="276"/>
                          </a:lnTo>
                          <a:lnTo>
                            <a:pt x="0" y="293"/>
                          </a:lnTo>
                          <a:lnTo>
                            <a:pt x="9" y="319"/>
                          </a:lnTo>
                          <a:lnTo>
                            <a:pt x="28" y="327"/>
                          </a:lnTo>
                          <a:lnTo>
                            <a:pt x="28" y="344"/>
                          </a:lnTo>
                          <a:lnTo>
                            <a:pt x="39" y="362"/>
                          </a:lnTo>
                          <a:lnTo>
                            <a:pt x="77" y="387"/>
                          </a:lnTo>
                          <a:lnTo>
                            <a:pt x="97" y="405"/>
                          </a:lnTo>
                          <a:lnTo>
                            <a:pt x="116" y="422"/>
                          </a:lnTo>
                          <a:lnTo>
                            <a:pt x="116" y="440"/>
                          </a:lnTo>
                          <a:lnTo>
                            <a:pt x="107" y="457"/>
                          </a:lnTo>
                          <a:lnTo>
                            <a:pt x="97" y="473"/>
                          </a:lnTo>
                          <a:lnTo>
                            <a:pt x="97" y="491"/>
                          </a:lnTo>
                          <a:lnTo>
                            <a:pt x="77" y="508"/>
                          </a:lnTo>
                          <a:lnTo>
                            <a:pt x="67" y="525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0" name="Freeform 110">
                      <a:extLst>
                        <a:ext uri="{FF2B5EF4-FFF2-40B4-BE49-F238E27FC236}">
                          <a16:creationId xmlns:a16="http://schemas.microsoft.com/office/drawing/2014/main" id="{760CAF8C-056B-754F-A979-C16179D011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56" y="1979"/>
                      <a:ext cx="186" cy="161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21"/>
                        </a:cxn>
                        <a:cxn ang="0">
                          <a:pos x="20" y="30"/>
                        </a:cxn>
                        <a:cxn ang="0">
                          <a:pos x="30" y="47"/>
                        </a:cxn>
                        <a:cxn ang="0">
                          <a:pos x="49" y="56"/>
                        </a:cxn>
                        <a:cxn ang="0">
                          <a:pos x="68" y="73"/>
                        </a:cxn>
                        <a:cxn ang="0">
                          <a:pos x="78" y="90"/>
                        </a:cxn>
                        <a:cxn ang="0">
                          <a:pos x="88" y="107"/>
                        </a:cxn>
                        <a:cxn ang="0">
                          <a:pos x="107" y="117"/>
                        </a:cxn>
                        <a:cxn ang="0">
                          <a:pos x="127" y="125"/>
                        </a:cxn>
                        <a:cxn ang="0">
                          <a:pos x="146" y="134"/>
                        </a:cxn>
                        <a:cxn ang="0">
                          <a:pos x="165" y="151"/>
                        </a:cxn>
                        <a:cxn ang="0">
                          <a:pos x="185" y="160"/>
                        </a:cxn>
                      </a:cxnLst>
                      <a:rect l="0" t="0" r="r" b="b"/>
                      <a:pathLst>
                        <a:path w="186" h="161">
                          <a:moveTo>
                            <a:pt x="23" y="0"/>
                          </a:moveTo>
                          <a:lnTo>
                            <a:pt x="0" y="21"/>
                          </a:lnTo>
                          <a:lnTo>
                            <a:pt x="20" y="30"/>
                          </a:lnTo>
                          <a:lnTo>
                            <a:pt x="30" y="47"/>
                          </a:lnTo>
                          <a:lnTo>
                            <a:pt x="49" y="56"/>
                          </a:lnTo>
                          <a:lnTo>
                            <a:pt x="68" y="73"/>
                          </a:lnTo>
                          <a:lnTo>
                            <a:pt x="78" y="90"/>
                          </a:lnTo>
                          <a:lnTo>
                            <a:pt x="88" y="107"/>
                          </a:lnTo>
                          <a:lnTo>
                            <a:pt x="107" y="117"/>
                          </a:lnTo>
                          <a:lnTo>
                            <a:pt x="127" y="125"/>
                          </a:lnTo>
                          <a:lnTo>
                            <a:pt x="146" y="134"/>
                          </a:lnTo>
                          <a:lnTo>
                            <a:pt x="165" y="151"/>
                          </a:lnTo>
                          <a:lnTo>
                            <a:pt x="185" y="160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1" name="Freeform 111">
                      <a:extLst>
                        <a:ext uri="{FF2B5EF4-FFF2-40B4-BE49-F238E27FC236}">
                          <a16:creationId xmlns:a16="http://schemas.microsoft.com/office/drawing/2014/main" id="{AA567263-6B75-D04B-B466-A5E11413D2BC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2" y="1880"/>
                      <a:ext cx="198" cy="147"/>
                    </a:xfrm>
                    <a:custGeom>
                      <a:avLst/>
                      <a:gdLst/>
                      <a:ahLst/>
                      <a:cxnLst>
                        <a:cxn ang="0">
                          <a:pos x="197" y="9"/>
                        </a:cxn>
                        <a:cxn ang="0">
                          <a:pos x="174" y="0"/>
                        </a:cxn>
                        <a:cxn ang="0">
                          <a:pos x="135" y="25"/>
                        </a:cxn>
                        <a:cxn ang="0">
                          <a:pos x="106" y="43"/>
                        </a:cxn>
                        <a:cxn ang="0">
                          <a:pos x="86" y="43"/>
                        </a:cxn>
                        <a:cxn ang="0">
                          <a:pos x="77" y="60"/>
                        </a:cxn>
                        <a:cxn ang="0">
                          <a:pos x="67" y="77"/>
                        </a:cxn>
                        <a:cxn ang="0">
                          <a:pos x="58" y="95"/>
                        </a:cxn>
                        <a:cxn ang="0">
                          <a:pos x="28" y="103"/>
                        </a:cxn>
                        <a:cxn ang="0">
                          <a:pos x="19" y="120"/>
                        </a:cxn>
                        <a:cxn ang="0">
                          <a:pos x="0" y="129"/>
                        </a:cxn>
                        <a:cxn ang="0">
                          <a:pos x="0" y="146"/>
                        </a:cxn>
                      </a:cxnLst>
                      <a:rect l="0" t="0" r="r" b="b"/>
                      <a:pathLst>
                        <a:path w="198" h="147">
                          <a:moveTo>
                            <a:pt x="197" y="9"/>
                          </a:moveTo>
                          <a:lnTo>
                            <a:pt x="174" y="0"/>
                          </a:lnTo>
                          <a:lnTo>
                            <a:pt x="135" y="25"/>
                          </a:lnTo>
                          <a:lnTo>
                            <a:pt x="106" y="43"/>
                          </a:lnTo>
                          <a:lnTo>
                            <a:pt x="86" y="43"/>
                          </a:lnTo>
                          <a:lnTo>
                            <a:pt x="77" y="60"/>
                          </a:lnTo>
                          <a:lnTo>
                            <a:pt x="67" y="77"/>
                          </a:lnTo>
                          <a:lnTo>
                            <a:pt x="58" y="95"/>
                          </a:lnTo>
                          <a:lnTo>
                            <a:pt x="28" y="103"/>
                          </a:lnTo>
                          <a:lnTo>
                            <a:pt x="19" y="120"/>
                          </a:lnTo>
                          <a:lnTo>
                            <a:pt x="0" y="129"/>
                          </a:lnTo>
                          <a:lnTo>
                            <a:pt x="0" y="146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2" name="Freeform 112">
                      <a:extLst>
                        <a:ext uri="{FF2B5EF4-FFF2-40B4-BE49-F238E27FC236}">
                          <a16:creationId xmlns:a16="http://schemas.microsoft.com/office/drawing/2014/main" id="{A9295F11-4656-6140-B0E2-14F3BFFCACBD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30" y="2052"/>
                      <a:ext cx="102" cy="1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"/>
                        </a:cxn>
                        <a:cxn ang="0">
                          <a:pos x="23" y="9"/>
                        </a:cxn>
                        <a:cxn ang="0">
                          <a:pos x="42" y="9"/>
                        </a:cxn>
                        <a:cxn ang="0">
                          <a:pos x="62" y="9"/>
                        </a:cxn>
                        <a:cxn ang="0">
                          <a:pos x="81" y="9"/>
                        </a:cxn>
                        <a:cxn ang="0">
                          <a:pos x="101" y="0"/>
                        </a:cxn>
                      </a:cxnLst>
                      <a:rect l="0" t="0" r="r" b="b"/>
                      <a:pathLst>
                        <a:path w="102" h="18">
                          <a:moveTo>
                            <a:pt x="0" y="17"/>
                          </a:moveTo>
                          <a:lnTo>
                            <a:pt x="23" y="9"/>
                          </a:lnTo>
                          <a:lnTo>
                            <a:pt x="42" y="9"/>
                          </a:lnTo>
                          <a:lnTo>
                            <a:pt x="62" y="9"/>
                          </a:lnTo>
                          <a:lnTo>
                            <a:pt x="81" y="9"/>
                          </a:lnTo>
                          <a:lnTo>
                            <a:pt x="101" y="0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3" name="Freeform 113">
                      <a:extLst>
                        <a:ext uri="{FF2B5EF4-FFF2-40B4-BE49-F238E27FC236}">
                          <a16:creationId xmlns:a16="http://schemas.microsoft.com/office/drawing/2014/main" id="{699D4702-9C00-AC42-B4CE-C5328A32C276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" y="2159"/>
                      <a:ext cx="50" cy="58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0"/>
                        </a:cxn>
                        <a:cxn ang="0">
                          <a:pos x="48" y="23"/>
                        </a:cxn>
                        <a:cxn ang="0">
                          <a:pos x="28" y="31"/>
                        </a:cxn>
                        <a:cxn ang="0">
                          <a:pos x="19" y="48"/>
                        </a:cxn>
                        <a:cxn ang="0">
                          <a:pos x="0" y="57"/>
                        </a:cxn>
                      </a:cxnLst>
                      <a:rect l="0" t="0" r="r" b="b"/>
                      <a:pathLst>
                        <a:path w="50" h="58">
                          <a:moveTo>
                            <a:pt x="49" y="0"/>
                          </a:moveTo>
                          <a:lnTo>
                            <a:pt x="48" y="23"/>
                          </a:lnTo>
                          <a:lnTo>
                            <a:pt x="28" y="31"/>
                          </a:lnTo>
                          <a:lnTo>
                            <a:pt x="19" y="48"/>
                          </a:lnTo>
                          <a:lnTo>
                            <a:pt x="0" y="57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44" name="Freeform 114">
                      <a:extLst>
                        <a:ext uri="{FF2B5EF4-FFF2-40B4-BE49-F238E27FC236}">
                          <a16:creationId xmlns:a16="http://schemas.microsoft.com/office/drawing/2014/main" id="{7EF24ECB-97BC-D740-9780-988683C08B7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76" y="1914"/>
                      <a:ext cx="88" cy="62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21"/>
                        </a:cxn>
                        <a:cxn ang="0">
                          <a:pos x="0" y="0"/>
                        </a:cxn>
                        <a:cxn ang="0">
                          <a:pos x="10" y="18"/>
                        </a:cxn>
                        <a:cxn ang="0">
                          <a:pos x="29" y="18"/>
                        </a:cxn>
                        <a:cxn ang="0">
                          <a:pos x="38" y="35"/>
                        </a:cxn>
                        <a:cxn ang="0">
                          <a:pos x="58" y="35"/>
                        </a:cxn>
                        <a:cxn ang="0">
                          <a:pos x="68" y="53"/>
                        </a:cxn>
                        <a:cxn ang="0">
                          <a:pos x="87" y="61"/>
                        </a:cxn>
                      </a:cxnLst>
                      <a:rect l="0" t="0" r="r" b="b"/>
                      <a:pathLst>
                        <a:path w="88" h="62">
                          <a:moveTo>
                            <a:pt x="3" y="21"/>
                          </a:moveTo>
                          <a:lnTo>
                            <a:pt x="0" y="0"/>
                          </a:lnTo>
                          <a:lnTo>
                            <a:pt x="10" y="18"/>
                          </a:lnTo>
                          <a:lnTo>
                            <a:pt x="29" y="18"/>
                          </a:lnTo>
                          <a:lnTo>
                            <a:pt x="38" y="35"/>
                          </a:lnTo>
                          <a:lnTo>
                            <a:pt x="58" y="35"/>
                          </a:lnTo>
                          <a:lnTo>
                            <a:pt x="68" y="53"/>
                          </a:lnTo>
                          <a:lnTo>
                            <a:pt x="87" y="61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  <p:grpSp>
                <p:nvGrpSpPr>
                  <p:cNvPr id="32" name="Group 115">
                    <a:extLst>
                      <a:ext uri="{FF2B5EF4-FFF2-40B4-BE49-F238E27FC236}">
                        <a16:creationId xmlns:a16="http://schemas.microsoft.com/office/drawing/2014/main" id="{C8E7902E-F85C-2E40-BE58-DF2D642AE2BF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275" y="2552"/>
                    <a:ext cx="360" cy="526"/>
                    <a:chOff x="582" y="1785"/>
                    <a:chExt cx="360" cy="526"/>
                  </a:xfrm>
                </p:grpSpPr>
                <p:sp>
                  <p:nvSpPr>
                    <p:cNvPr id="33" name="Freeform 116">
                      <a:extLst>
                        <a:ext uri="{FF2B5EF4-FFF2-40B4-BE49-F238E27FC236}">
                          <a16:creationId xmlns:a16="http://schemas.microsoft.com/office/drawing/2014/main" id="{BA13882F-5A8F-3B4B-B1B4-09DBBC6175FA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88" y="1785"/>
                      <a:ext cx="117" cy="526"/>
                    </a:xfrm>
                    <a:custGeom>
                      <a:avLst/>
                      <a:gdLst/>
                      <a:ahLst/>
                      <a:cxnLst>
                        <a:cxn ang="0">
                          <a:pos x="91" y="14"/>
                        </a:cxn>
                        <a:cxn ang="0">
                          <a:pos x="67" y="0"/>
                        </a:cxn>
                        <a:cxn ang="0">
                          <a:pos x="67" y="17"/>
                        </a:cxn>
                        <a:cxn ang="0">
                          <a:pos x="67" y="34"/>
                        </a:cxn>
                        <a:cxn ang="0">
                          <a:pos x="67" y="52"/>
                        </a:cxn>
                        <a:cxn ang="0">
                          <a:pos x="77" y="68"/>
                        </a:cxn>
                        <a:cxn ang="0">
                          <a:pos x="88" y="86"/>
                        </a:cxn>
                        <a:cxn ang="0">
                          <a:pos x="88" y="103"/>
                        </a:cxn>
                        <a:cxn ang="0">
                          <a:pos x="88" y="120"/>
                        </a:cxn>
                        <a:cxn ang="0">
                          <a:pos x="88" y="138"/>
                        </a:cxn>
                        <a:cxn ang="0">
                          <a:pos x="88" y="155"/>
                        </a:cxn>
                        <a:cxn ang="0">
                          <a:pos x="88" y="172"/>
                        </a:cxn>
                        <a:cxn ang="0">
                          <a:pos x="77" y="189"/>
                        </a:cxn>
                        <a:cxn ang="0">
                          <a:pos x="67" y="206"/>
                        </a:cxn>
                        <a:cxn ang="0">
                          <a:pos x="49" y="224"/>
                        </a:cxn>
                        <a:cxn ang="0">
                          <a:pos x="19" y="241"/>
                        </a:cxn>
                        <a:cxn ang="0">
                          <a:pos x="9" y="258"/>
                        </a:cxn>
                        <a:cxn ang="0">
                          <a:pos x="0" y="276"/>
                        </a:cxn>
                        <a:cxn ang="0">
                          <a:pos x="0" y="293"/>
                        </a:cxn>
                        <a:cxn ang="0">
                          <a:pos x="9" y="319"/>
                        </a:cxn>
                        <a:cxn ang="0">
                          <a:pos x="28" y="327"/>
                        </a:cxn>
                        <a:cxn ang="0">
                          <a:pos x="28" y="344"/>
                        </a:cxn>
                        <a:cxn ang="0">
                          <a:pos x="39" y="362"/>
                        </a:cxn>
                        <a:cxn ang="0">
                          <a:pos x="77" y="387"/>
                        </a:cxn>
                        <a:cxn ang="0">
                          <a:pos x="97" y="405"/>
                        </a:cxn>
                        <a:cxn ang="0">
                          <a:pos x="116" y="422"/>
                        </a:cxn>
                        <a:cxn ang="0">
                          <a:pos x="116" y="440"/>
                        </a:cxn>
                        <a:cxn ang="0">
                          <a:pos x="107" y="457"/>
                        </a:cxn>
                        <a:cxn ang="0">
                          <a:pos x="97" y="473"/>
                        </a:cxn>
                        <a:cxn ang="0">
                          <a:pos x="97" y="491"/>
                        </a:cxn>
                        <a:cxn ang="0">
                          <a:pos x="77" y="508"/>
                        </a:cxn>
                        <a:cxn ang="0">
                          <a:pos x="67" y="525"/>
                        </a:cxn>
                      </a:cxnLst>
                      <a:rect l="0" t="0" r="r" b="b"/>
                      <a:pathLst>
                        <a:path w="117" h="526">
                          <a:moveTo>
                            <a:pt x="91" y="14"/>
                          </a:moveTo>
                          <a:lnTo>
                            <a:pt x="67" y="0"/>
                          </a:lnTo>
                          <a:lnTo>
                            <a:pt x="67" y="17"/>
                          </a:lnTo>
                          <a:lnTo>
                            <a:pt x="67" y="34"/>
                          </a:lnTo>
                          <a:lnTo>
                            <a:pt x="67" y="52"/>
                          </a:lnTo>
                          <a:lnTo>
                            <a:pt x="77" y="68"/>
                          </a:lnTo>
                          <a:lnTo>
                            <a:pt x="88" y="86"/>
                          </a:lnTo>
                          <a:lnTo>
                            <a:pt x="88" y="103"/>
                          </a:lnTo>
                          <a:lnTo>
                            <a:pt x="88" y="120"/>
                          </a:lnTo>
                          <a:lnTo>
                            <a:pt x="88" y="138"/>
                          </a:lnTo>
                          <a:lnTo>
                            <a:pt x="88" y="155"/>
                          </a:lnTo>
                          <a:lnTo>
                            <a:pt x="88" y="172"/>
                          </a:lnTo>
                          <a:lnTo>
                            <a:pt x="77" y="189"/>
                          </a:lnTo>
                          <a:lnTo>
                            <a:pt x="67" y="206"/>
                          </a:lnTo>
                          <a:lnTo>
                            <a:pt x="49" y="224"/>
                          </a:lnTo>
                          <a:lnTo>
                            <a:pt x="19" y="241"/>
                          </a:lnTo>
                          <a:lnTo>
                            <a:pt x="9" y="258"/>
                          </a:lnTo>
                          <a:lnTo>
                            <a:pt x="0" y="276"/>
                          </a:lnTo>
                          <a:lnTo>
                            <a:pt x="0" y="293"/>
                          </a:lnTo>
                          <a:lnTo>
                            <a:pt x="9" y="319"/>
                          </a:lnTo>
                          <a:lnTo>
                            <a:pt x="28" y="327"/>
                          </a:lnTo>
                          <a:lnTo>
                            <a:pt x="28" y="344"/>
                          </a:lnTo>
                          <a:lnTo>
                            <a:pt x="39" y="362"/>
                          </a:lnTo>
                          <a:lnTo>
                            <a:pt x="77" y="387"/>
                          </a:lnTo>
                          <a:lnTo>
                            <a:pt x="97" y="405"/>
                          </a:lnTo>
                          <a:lnTo>
                            <a:pt x="116" y="422"/>
                          </a:lnTo>
                          <a:lnTo>
                            <a:pt x="116" y="440"/>
                          </a:lnTo>
                          <a:lnTo>
                            <a:pt x="107" y="457"/>
                          </a:lnTo>
                          <a:lnTo>
                            <a:pt x="97" y="473"/>
                          </a:lnTo>
                          <a:lnTo>
                            <a:pt x="97" y="491"/>
                          </a:lnTo>
                          <a:lnTo>
                            <a:pt x="77" y="508"/>
                          </a:lnTo>
                          <a:lnTo>
                            <a:pt x="67" y="525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4" name="Freeform 117">
                      <a:extLst>
                        <a:ext uri="{FF2B5EF4-FFF2-40B4-BE49-F238E27FC236}">
                          <a16:creationId xmlns:a16="http://schemas.microsoft.com/office/drawing/2014/main" id="{3A3B1885-F215-BA49-9307-BCADCC6AC8BE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56" y="1979"/>
                      <a:ext cx="186" cy="161"/>
                    </a:xfrm>
                    <a:custGeom>
                      <a:avLst/>
                      <a:gdLst/>
                      <a:ahLst/>
                      <a:cxnLst>
                        <a:cxn ang="0">
                          <a:pos x="23" y="0"/>
                        </a:cxn>
                        <a:cxn ang="0">
                          <a:pos x="0" y="21"/>
                        </a:cxn>
                        <a:cxn ang="0">
                          <a:pos x="20" y="30"/>
                        </a:cxn>
                        <a:cxn ang="0">
                          <a:pos x="30" y="47"/>
                        </a:cxn>
                        <a:cxn ang="0">
                          <a:pos x="49" y="56"/>
                        </a:cxn>
                        <a:cxn ang="0">
                          <a:pos x="68" y="73"/>
                        </a:cxn>
                        <a:cxn ang="0">
                          <a:pos x="78" y="90"/>
                        </a:cxn>
                        <a:cxn ang="0">
                          <a:pos x="88" y="107"/>
                        </a:cxn>
                        <a:cxn ang="0">
                          <a:pos x="107" y="117"/>
                        </a:cxn>
                        <a:cxn ang="0">
                          <a:pos x="127" y="125"/>
                        </a:cxn>
                        <a:cxn ang="0">
                          <a:pos x="146" y="134"/>
                        </a:cxn>
                        <a:cxn ang="0">
                          <a:pos x="165" y="151"/>
                        </a:cxn>
                        <a:cxn ang="0">
                          <a:pos x="185" y="160"/>
                        </a:cxn>
                      </a:cxnLst>
                      <a:rect l="0" t="0" r="r" b="b"/>
                      <a:pathLst>
                        <a:path w="186" h="161">
                          <a:moveTo>
                            <a:pt x="23" y="0"/>
                          </a:moveTo>
                          <a:lnTo>
                            <a:pt x="0" y="21"/>
                          </a:lnTo>
                          <a:lnTo>
                            <a:pt x="20" y="30"/>
                          </a:lnTo>
                          <a:lnTo>
                            <a:pt x="30" y="47"/>
                          </a:lnTo>
                          <a:lnTo>
                            <a:pt x="49" y="56"/>
                          </a:lnTo>
                          <a:lnTo>
                            <a:pt x="68" y="73"/>
                          </a:lnTo>
                          <a:lnTo>
                            <a:pt x="78" y="90"/>
                          </a:lnTo>
                          <a:lnTo>
                            <a:pt x="88" y="107"/>
                          </a:lnTo>
                          <a:lnTo>
                            <a:pt x="107" y="117"/>
                          </a:lnTo>
                          <a:lnTo>
                            <a:pt x="127" y="125"/>
                          </a:lnTo>
                          <a:lnTo>
                            <a:pt x="146" y="134"/>
                          </a:lnTo>
                          <a:lnTo>
                            <a:pt x="165" y="151"/>
                          </a:lnTo>
                          <a:lnTo>
                            <a:pt x="185" y="160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5" name="Freeform 118">
                      <a:extLst>
                        <a:ext uri="{FF2B5EF4-FFF2-40B4-BE49-F238E27FC236}">
                          <a16:creationId xmlns:a16="http://schemas.microsoft.com/office/drawing/2014/main" id="{19FBD817-E6A0-FF4D-8FD6-AC987AC1C899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582" y="1880"/>
                      <a:ext cx="198" cy="147"/>
                    </a:xfrm>
                    <a:custGeom>
                      <a:avLst/>
                      <a:gdLst/>
                      <a:ahLst/>
                      <a:cxnLst>
                        <a:cxn ang="0">
                          <a:pos x="197" y="9"/>
                        </a:cxn>
                        <a:cxn ang="0">
                          <a:pos x="174" y="0"/>
                        </a:cxn>
                        <a:cxn ang="0">
                          <a:pos x="135" y="25"/>
                        </a:cxn>
                        <a:cxn ang="0">
                          <a:pos x="106" y="43"/>
                        </a:cxn>
                        <a:cxn ang="0">
                          <a:pos x="86" y="43"/>
                        </a:cxn>
                        <a:cxn ang="0">
                          <a:pos x="77" y="60"/>
                        </a:cxn>
                        <a:cxn ang="0">
                          <a:pos x="67" y="77"/>
                        </a:cxn>
                        <a:cxn ang="0">
                          <a:pos x="58" y="95"/>
                        </a:cxn>
                        <a:cxn ang="0">
                          <a:pos x="28" y="103"/>
                        </a:cxn>
                        <a:cxn ang="0">
                          <a:pos x="19" y="120"/>
                        </a:cxn>
                        <a:cxn ang="0">
                          <a:pos x="0" y="129"/>
                        </a:cxn>
                        <a:cxn ang="0">
                          <a:pos x="0" y="146"/>
                        </a:cxn>
                      </a:cxnLst>
                      <a:rect l="0" t="0" r="r" b="b"/>
                      <a:pathLst>
                        <a:path w="198" h="147">
                          <a:moveTo>
                            <a:pt x="197" y="9"/>
                          </a:moveTo>
                          <a:lnTo>
                            <a:pt x="174" y="0"/>
                          </a:lnTo>
                          <a:lnTo>
                            <a:pt x="135" y="25"/>
                          </a:lnTo>
                          <a:lnTo>
                            <a:pt x="106" y="43"/>
                          </a:lnTo>
                          <a:lnTo>
                            <a:pt x="86" y="43"/>
                          </a:lnTo>
                          <a:lnTo>
                            <a:pt x="77" y="60"/>
                          </a:lnTo>
                          <a:lnTo>
                            <a:pt x="67" y="77"/>
                          </a:lnTo>
                          <a:lnTo>
                            <a:pt x="58" y="95"/>
                          </a:lnTo>
                          <a:lnTo>
                            <a:pt x="28" y="103"/>
                          </a:lnTo>
                          <a:lnTo>
                            <a:pt x="19" y="120"/>
                          </a:lnTo>
                          <a:lnTo>
                            <a:pt x="0" y="129"/>
                          </a:lnTo>
                          <a:lnTo>
                            <a:pt x="0" y="146"/>
                          </a:lnTo>
                        </a:path>
                      </a:pathLst>
                    </a:custGeom>
                    <a:noFill/>
                    <a:ln w="254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6" name="Freeform 119">
                      <a:extLst>
                        <a:ext uri="{FF2B5EF4-FFF2-40B4-BE49-F238E27FC236}">
                          <a16:creationId xmlns:a16="http://schemas.microsoft.com/office/drawing/2014/main" id="{2A2DFE57-5EEB-C744-81FE-D85B26ED8E42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830" y="2052"/>
                      <a:ext cx="102" cy="18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17"/>
                        </a:cxn>
                        <a:cxn ang="0">
                          <a:pos x="23" y="9"/>
                        </a:cxn>
                        <a:cxn ang="0">
                          <a:pos x="42" y="9"/>
                        </a:cxn>
                        <a:cxn ang="0">
                          <a:pos x="62" y="9"/>
                        </a:cxn>
                        <a:cxn ang="0">
                          <a:pos x="81" y="9"/>
                        </a:cxn>
                        <a:cxn ang="0">
                          <a:pos x="101" y="0"/>
                        </a:cxn>
                      </a:cxnLst>
                      <a:rect l="0" t="0" r="r" b="b"/>
                      <a:pathLst>
                        <a:path w="102" h="18">
                          <a:moveTo>
                            <a:pt x="0" y="17"/>
                          </a:moveTo>
                          <a:lnTo>
                            <a:pt x="23" y="9"/>
                          </a:lnTo>
                          <a:lnTo>
                            <a:pt x="42" y="9"/>
                          </a:lnTo>
                          <a:lnTo>
                            <a:pt x="62" y="9"/>
                          </a:lnTo>
                          <a:lnTo>
                            <a:pt x="81" y="9"/>
                          </a:lnTo>
                          <a:lnTo>
                            <a:pt x="101" y="0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7" name="Freeform 120">
                      <a:extLst>
                        <a:ext uri="{FF2B5EF4-FFF2-40B4-BE49-F238E27FC236}">
                          <a16:creationId xmlns:a16="http://schemas.microsoft.com/office/drawing/2014/main" id="{57447D45-5005-C44E-8A3A-81782056BA11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679" y="2159"/>
                      <a:ext cx="50" cy="58"/>
                    </a:xfrm>
                    <a:custGeom>
                      <a:avLst/>
                      <a:gdLst/>
                      <a:ahLst/>
                      <a:cxnLst>
                        <a:cxn ang="0">
                          <a:pos x="49" y="0"/>
                        </a:cxn>
                        <a:cxn ang="0">
                          <a:pos x="48" y="23"/>
                        </a:cxn>
                        <a:cxn ang="0">
                          <a:pos x="28" y="31"/>
                        </a:cxn>
                        <a:cxn ang="0">
                          <a:pos x="19" y="48"/>
                        </a:cxn>
                        <a:cxn ang="0">
                          <a:pos x="0" y="57"/>
                        </a:cxn>
                      </a:cxnLst>
                      <a:rect l="0" t="0" r="r" b="b"/>
                      <a:pathLst>
                        <a:path w="50" h="58">
                          <a:moveTo>
                            <a:pt x="49" y="0"/>
                          </a:moveTo>
                          <a:lnTo>
                            <a:pt x="48" y="23"/>
                          </a:lnTo>
                          <a:lnTo>
                            <a:pt x="28" y="31"/>
                          </a:lnTo>
                          <a:lnTo>
                            <a:pt x="19" y="48"/>
                          </a:lnTo>
                          <a:lnTo>
                            <a:pt x="0" y="57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38" name="Freeform 121">
                      <a:extLst>
                        <a:ext uri="{FF2B5EF4-FFF2-40B4-BE49-F238E27FC236}">
                          <a16:creationId xmlns:a16="http://schemas.microsoft.com/office/drawing/2014/main" id="{1EA92C43-40E0-CE4F-84CC-E4ACE6AA8803}"/>
                        </a:ext>
                      </a:extLst>
                    </p:cNvPr>
                    <p:cNvSpPr>
                      <a:spLocks/>
                    </p:cNvSpPr>
                    <p:nvPr/>
                  </p:nvSpPr>
                  <p:spPr bwMode="auto">
                    <a:xfrm>
                      <a:off x="776" y="1914"/>
                      <a:ext cx="88" cy="62"/>
                    </a:xfrm>
                    <a:custGeom>
                      <a:avLst/>
                      <a:gdLst/>
                      <a:ahLst/>
                      <a:cxnLst>
                        <a:cxn ang="0">
                          <a:pos x="3" y="21"/>
                        </a:cxn>
                        <a:cxn ang="0">
                          <a:pos x="0" y="0"/>
                        </a:cxn>
                        <a:cxn ang="0">
                          <a:pos x="10" y="18"/>
                        </a:cxn>
                        <a:cxn ang="0">
                          <a:pos x="29" y="18"/>
                        </a:cxn>
                        <a:cxn ang="0">
                          <a:pos x="38" y="35"/>
                        </a:cxn>
                        <a:cxn ang="0">
                          <a:pos x="58" y="35"/>
                        </a:cxn>
                        <a:cxn ang="0">
                          <a:pos x="68" y="53"/>
                        </a:cxn>
                        <a:cxn ang="0">
                          <a:pos x="87" y="61"/>
                        </a:cxn>
                      </a:cxnLst>
                      <a:rect l="0" t="0" r="r" b="b"/>
                      <a:pathLst>
                        <a:path w="88" h="62">
                          <a:moveTo>
                            <a:pt x="3" y="21"/>
                          </a:moveTo>
                          <a:lnTo>
                            <a:pt x="0" y="0"/>
                          </a:lnTo>
                          <a:lnTo>
                            <a:pt x="10" y="18"/>
                          </a:lnTo>
                          <a:lnTo>
                            <a:pt x="29" y="18"/>
                          </a:lnTo>
                          <a:lnTo>
                            <a:pt x="38" y="35"/>
                          </a:lnTo>
                          <a:lnTo>
                            <a:pt x="58" y="35"/>
                          </a:lnTo>
                          <a:lnTo>
                            <a:pt x="68" y="53"/>
                          </a:lnTo>
                          <a:lnTo>
                            <a:pt x="87" y="61"/>
                          </a:lnTo>
                        </a:path>
                      </a:pathLst>
                    </a:custGeom>
                    <a:noFill/>
                    <a:ln w="12700" cap="rnd" cmpd="sng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</p:grpSp>
      </p:grpSp>
      <p:pic>
        <p:nvPicPr>
          <p:cNvPr id="113" name="Picture 57" descr="FemaleScoeye color">
            <a:extLst>
              <a:ext uri="{FF2B5EF4-FFF2-40B4-BE49-F238E27FC236}">
                <a16:creationId xmlns:a16="http://schemas.microsoft.com/office/drawing/2014/main" id="{6868FEB0-A5FF-EF48-8436-2F1EB50E1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10800000" flipV="1">
            <a:off x="605971" y="3172972"/>
            <a:ext cx="2658432" cy="933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Title 2">
            <a:extLst>
              <a:ext uri="{FF2B5EF4-FFF2-40B4-BE49-F238E27FC236}">
                <a16:creationId xmlns:a16="http://schemas.microsoft.com/office/drawing/2014/main" id="{76D5B6D4-90EF-0C46-8205-9517B945BE88}"/>
              </a:ext>
            </a:extLst>
          </p:cNvPr>
          <p:cNvSpPr txBox="1">
            <a:spLocks/>
          </p:cNvSpPr>
          <p:nvPr/>
        </p:nvSpPr>
        <p:spPr>
          <a:xfrm>
            <a:off x="552893" y="365125"/>
            <a:ext cx="110259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rgbClr val="4E8379"/>
                </a:solidFill>
                <a:latin typeface="Helvetica" pitchFamily="2" charset="0"/>
              </a:rPr>
              <a:t>How do food webs interact with physical conditions?</a:t>
            </a:r>
            <a:endParaRPr lang="en-US" sz="3600" dirty="0"/>
          </a:p>
        </p:txBody>
      </p:sp>
      <p:sp>
        <p:nvSpPr>
          <p:cNvPr id="235" name="Line 48">
            <a:extLst>
              <a:ext uri="{FF2B5EF4-FFF2-40B4-BE49-F238E27FC236}">
                <a16:creationId xmlns:a16="http://schemas.microsoft.com/office/drawing/2014/main" id="{75FA4553-A577-9645-B6C6-D6E0A42899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1448" y="3643553"/>
            <a:ext cx="1332282" cy="912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Helvetica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BDDAA1-A9A9-BF4F-9ADD-EFB51715D724}"/>
              </a:ext>
            </a:extLst>
          </p:cNvPr>
          <p:cNvSpPr/>
          <p:nvPr/>
        </p:nvSpPr>
        <p:spPr>
          <a:xfrm>
            <a:off x="4584958" y="3387355"/>
            <a:ext cx="16495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Helvetica" pitchFamily="2" charset="0"/>
              </a:rPr>
              <a:t>Soil Chemistry</a:t>
            </a:r>
            <a:endParaRPr lang="en-US" sz="2400" dirty="0"/>
          </a:p>
        </p:txBody>
      </p:sp>
      <p:sp>
        <p:nvSpPr>
          <p:cNvPr id="236" name="Line 48">
            <a:extLst>
              <a:ext uri="{FF2B5EF4-FFF2-40B4-BE49-F238E27FC236}">
                <a16:creationId xmlns:a16="http://schemas.microsoft.com/office/drawing/2014/main" id="{13C74025-E7F3-2E46-935F-289679E712F7}"/>
              </a:ext>
            </a:extLst>
          </p:cNvPr>
          <p:cNvSpPr>
            <a:spLocks noChangeShapeType="1"/>
          </p:cNvSpPr>
          <p:nvPr/>
        </p:nvSpPr>
        <p:spPr bwMode="auto">
          <a:xfrm>
            <a:off x="6248000" y="3648113"/>
            <a:ext cx="2499623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47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8D97C257-F21E-2146-AC79-37BE48F44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239"/>
            <a:ext cx="12192000" cy="4044555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A398648-3B14-264D-B3EE-B0917B437D97}"/>
              </a:ext>
            </a:extLst>
          </p:cNvPr>
          <p:cNvSpPr/>
          <p:nvPr/>
        </p:nvSpPr>
        <p:spPr>
          <a:xfrm>
            <a:off x="2309247" y="2572721"/>
            <a:ext cx="1394847" cy="480446"/>
          </a:xfrm>
          <a:prstGeom prst="frame">
            <a:avLst>
              <a:gd name="adj1" fmla="val 6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9DF3A93-A323-124A-94AD-FA1764B41D1A}"/>
              </a:ext>
            </a:extLst>
          </p:cNvPr>
          <p:cNvSpPr/>
          <p:nvPr/>
        </p:nvSpPr>
        <p:spPr>
          <a:xfrm>
            <a:off x="7545090" y="2317000"/>
            <a:ext cx="2528807" cy="480446"/>
          </a:xfrm>
          <a:prstGeom prst="frame">
            <a:avLst>
              <a:gd name="adj1" fmla="val 6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0BB2592-46C1-C245-9472-390613490C8B}"/>
              </a:ext>
            </a:extLst>
          </p:cNvPr>
          <p:cNvSpPr/>
          <p:nvPr/>
        </p:nvSpPr>
        <p:spPr>
          <a:xfrm>
            <a:off x="7545090" y="3643915"/>
            <a:ext cx="2528807" cy="480446"/>
          </a:xfrm>
          <a:prstGeom prst="frame">
            <a:avLst>
              <a:gd name="adj1" fmla="val 6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D0DCD-E16D-424F-B678-D35FDAAAB103}"/>
              </a:ext>
            </a:extLst>
          </p:cNvPr>
          <p:cNvSpPr txBox="1"/>
          <p:nvPr/>
        </p:nvSpPr>
        <p:spPr>
          <a:xfrm>
            <a:off x="3970619" y="427511"/>
            <a:ext cx="3574471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GULF OF ALASKA</a:t>
            </a:r>
          </a:p>
        </p:txBody>
      </p:sp>
    </p:spTree>
    <p:extLst>
      <p:ext uri="{BB962C8B-B14F-4D97-AF65-F5344CB8AC3E}">
        <p14:creationId xmlns:p14="http://schemas.microsoft.com/office/powerpoint/2010/main" val="1206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0D41C18-C7A2-4D4C-8D23-F1B621A33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53" y="1618870"/>
            <a:ext cx="12073247" cy="4297257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AA398648-3B14-264D-B3EE-B0917B437D97}"/>
              </a:ext>
            </a:extLst>
          </p:cNvPr>
          <p:cNvSpPr/>
          <p:nvPr/>
        </p:nvSpPr>
        <p:spPr>
          <a:xfrm>
            <a:off x="2309247" y="2572721"/>
            <a:ext cx="1394847" cy="480446"/>
          </a:xfrm>
          <a:prstGeom prst="frame">
            <a:avLst>
              <a:gd name="adj1" fmla="val 6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89DF3A93-A323-124A-94AD-FA1764B41D1A}"/>
              </a:ext>
            </a:extLst>
          </p:cNvPr>
          <p:cNvSpPr/>
          <p:nvPr/>
        </p:nvSpPr>
        <p:spPr>
          <a:xfrm>
            <a:off x="7212581" y="4830743"/>
            <a:ext cx="2703315" cy="480446"/>
          </a:xfrm>
          <a:prstGeom prst="frame">
            <a:avLst>
              <a:gd name="adj1" fmla="val 6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70BB2592-46C1-C245-9472-390613490C8B}"/>
              </a:ext>
            </a:extLst>
          </p:cNvPr>
          <p:cNvSpPr/>
          <p:nvPr/>
        </p:nvSpPr>
        <p:spPr>
          <a:xfrm>
            <a:off x="7248207" y="4225806"/>
            <a:ext cx="3107076" cy="480446"/>
          </a:xfrm>
          <a:prstGeom prst="frame">
            <a:avLst>
              <a:gd name="adj1" fmla="val 60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D0DCD-E16D-424F-B678-D35FDAAAB103}"/>
              </a:ext>
            </a:extLst>
          </p:cNvPr>
          <p:cNvSpPr txBox="1"/>
          <p:nvPr/>
        </p:nvSpPr>
        <p:spPr>
          <a:xfrm>
            <a:off x="3970619" y="427511"/>
            <a:ext cx="4365859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EASTERN BERING SEA</a:t>
            </a:r>
          </a:p>
        </p:txBody>
      </p:sp>
    </p:spTree>
    <p:extLst>
      <p:ext uri="{BB962C8B-B14F-4D97-AF65-F5344CB8AC3E}">
        <p14:creationId xmlns:p14="http://schemas.microsoft.com/office/powerpoint/2010/main" val="111102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132A735-9266-8D4A-BF16-AB2DF088319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  <a:ln w="28575">
            <a:solidFill>
              <a:schemeClr val="accent1">
                <a:lumMod val="50000"/>
              </a:schemeClr>
            </a:solidFill>
          </a:ln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520EF75-2C1F-714F-977A-9F8ACEB2912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Measuring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of individual provides an internal proxy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Primary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Producer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 </m:t>
                    </m:r>
                  </m:oMath>
                </a14:m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Measuring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of individual compounds eliminates the issues of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Primary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Producer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and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  <m:r>
                      <m:rPr>
                        <m:nor/>
                      </m:rPr>
                      <a:rPr lang="en-US" baseline="-25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Consumer</m:t>
                    </m:r>
                  </m:oMath>
                </a14:m>
                <a:r>
                  <a:rPr lang="en-US" baseline="-25000" dirty="0">
                    <a:solidFill>
                      <a:schemeClr val="accent5">
                        <a:lumMod val="50000"/>
                      </a:schemeClr>
                    </a:solidFill>
                  </a:rPr>
                  <a:t> 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coupling</a:t>
                </a:r>
              </a:p>
              <a:p>
                <a:pPr lvl="1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Measuring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δ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15</m:t>
                    </m:r>
                    <m:r>
                      <m:rPr>
                        <m:nor/>
                      </m:rPr>
                      <a:rPr lang="en-US" dirty="0">
                        <a:solidFill>
                          <a:schemeClr val="accent5">
                            <a:lumMod val="50000"/>
                          </a:schemeClr>
                        </a:solidFill>
                      </a:rPr>
                      <m:t>N</m:t>
                    </m:r>
                  </m:oMath>
                </a14:m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 in individual compounds (amino acids) gives us distinct ecological information</a:t>
                </a:r>
              </a:p>
              <a:p>
                <a:pPr lvl="1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lvl="1"/>
                <a:endParaRPr lang="en-US" sz="1200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lvl="1"/>
                <a:endParaRPr lang="en-US" dirty="0">
                  <a:solidFill>
                    <a:schemeClr val="accent5">
                      <a:lumMod val="50000"/>
                    </a:schemeClr>
                  </a:solidFill>
                </a:endParaRPr>
              </a:p>
              <a:p>
                <a:pPr marL="971550" lvl="1" indent="-514350">
                  <a:buFont typeface="+mj-lt"/>
                  <a:buAutoNum type="arabicPeriod"/>
                </a:pPr>
                <a:endParaRPr lang="en-US" dirty="0">
                  <a:solidFill>
                    <a:schemeClr val="accent5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520EF75-2C1F-714F-977A-9F8ACEB2912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41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DB5803-78ED-5C45-8EB4-0E9DD1B22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0"/>
            <a:ext cx="8572500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7BBD003-6C32-D545-A4FA-D3C207B99793}"/>
              </a:ext>
            </a:extLst>
          </p:cNvPr>
          <p:cNvSpPr/>
          <p:nvPr/>
        </p:nvSpPr>
        <p:spPr>
          <a:xfrm>
            <a:off x="222135" y="2218001"/>
            <a:ext cx="2400415" cy="267765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Sex specific foraging patterns are not a long-term phenomenon</a:t>
            </a:r>
            <a:endParaRPr lang="en-US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8B4FF7-0320-3A41-80A7-B5A59148EC1D}"/>
              </a:ext>
            </a:extLst>
          </p:cNvPr>
          <p:cNvSpPr/>
          <p:nvPr/>
        </p:nvSpPr>
        <p:spPr>
          <a:xfrm>
            <a:off x="3456122" y="1379349"/>
            <a:ext cx="7377193" cy="712922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228E5-2CFE-6C4D-8AAA-36EE5D80EE42}"/>
              </a:ext>
            </a:extLst>
          </p:cNvPr>
          <p:cNvSpPr/>
          <p:nvPr/>
        </p:nvSpPr>
        <p:spPr>
          <a:xfrm>
            <a:off x="3456121" y="3884392"/>
            <a:ext cx="7377193" cy="402956"/>
          </a:xfrm>
          <a:prstGeom prst="rect">
            <a:avLst/>
          </a:prstGeom>
          <a:solidFill>
            <a:schemeClr val="accent1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D1DA-F4B1-E14E-B93A-15188D424F37}"/>
              </a:ext>
            </a:extLst>
          </p:cNvPr>
          <p:cNvSpPr/>
          <p:nvPr/>
        </p:nvSpPr>
        <p:spPr>
          <a:xfrm>
            <a:off x="3456121" y="5734372"/>
            <a:ext cx="7377193" cy="253913"/>
          </a:xfrm>
          <a:prstGeom prst="rect">
            <a:avLst/>
          </a:prstGeom>
          <a:solidFill>
            <a:schemeClr val="accent4">
              <a:alpha val="7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862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7E1D6E6-E9E8-0E4B-83FC-CF4C104DB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86" y="1968661"/>
            <a:ext cx="9048427" cy="452421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8AE71DB9-1976-A948-95B3-2A66C51F8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  <a:solidFill>
            <a:schemeClr val="accent4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Variation in bottom up control of food web assimilated productivity by nitrogen resources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FFF4C7-7C46-9E41-AB10-AA65DB38B8A9}"/>
              </a:ext>
            </a:extLst>
          </p:cNvPr>
          <p:cNvSpPr txBox="1"/>
          <p:nvPr/>
        </p:nvSpPr>
        <p:spPr>
          <a:xfrm rot="16200000">
            <a:off x="1095509" y="5010974"/>
            <a:ext cx="1183323" cy="646331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Less Productive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F55F6F-CE6D-084F-975F-C760F1C329E7}"/>
              </a:ext>
            </a:extLst>
          </p:cNvPr>
          <p:cNvSpPr txBox="1"/>
          <p:nvPr/>
        </p:nvSpPr>
        <p:spPr>
          <a:xfrm rot="16200000">
            <a:off x="980124" y="2237157"/>
            <a:ext cx="1183323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More Productive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F989590-1270-E649-AB29-0CF8CEB129C6}"/>
              </a:ext>
            </a:extLst>
          </p:cNvPr>
          <p:cNvCxnSpPr/>
          <p:nvPr/>
        </p:nvCxnSpPr>
        <p:spPr>
          <a:xfrm>
            <a:off x="2634712" y="5334140"/>
            <a:ext cx="2991173" cy="0"/>
          </a:xfrm>
          <a:prstGeom prst="straightConnector1">
            <a:avLst/>
          </a:prstGeom>
          <a:ln w="57150">
            <a:solidFill>
              <a:schemeClr val="accent3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A2D5106-A85F-3F49-91D8-A0EFFB7D9D7D}"/>
              </a:ext>
            </a:extLst>
          </p:cNvPr>
          <p:cNvSpPr txBox="1"/>
          <p:nvPr/>
        </p:nvSpPr>
        <p:spPr>
          <a:xfrm>
            <a:off x="5133386" y="5813254"/>
            <a:ext cx="1623875" cy="646331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N Resources Change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558C5-C658-EE45-8579-26FEF4EA76C8}"/>
              </a:ext>
            </a:extLst>
          </p:cNvPr>
          <p:cNvCxnSpPr>
            <a:cxnSpLocks/>
          </p:cNvCxnSpPr>
          <p:nvPr/>
        </p:nvCxnSpPr>
        <p:spPr>
          <a:xfrm flipV="1">
            <a:off x="1107843" y="2278251"/>
            <a:ext cx="0" cy="3254644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F0A9643-CF25-D14F-8DAA-46B416551B21}"/>
              </a:ext>
            </a:extLst>
          </p:cNvPr>
          <p:cNvSpPr txBox="1"/>
          <p:nvPr/>
        </p:nvSpPr>
        <p:spPr>
          <a:xfrm rot="16200000">
            <a:off x="-270925" y="3582407"/>
            <a:ext cx="1829651" cy="64633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Phytoplankton dynamics change</a:t>
            </a:r>
          </a:p>
        </p:txBody>
      </p:sp>
    </p:spTree>
    <p:extLst>
      <p:ext uri="{BB962C8B-B14F-4D97-AF65-F5344CB8AC3E}">
        <p14:creationId xmlns:p14="http://schemas.microsoft.com/office/powerpoint/2010/main" val="337986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902DD-693C-8541-8FEA-11D1C2F75BCC}"/>
              </a:ext>
            </a:extLst>
          </p:cNvPr>
          <p:cNvSpPr txBox="1"/>
          <p:nvPr/>
        </p:nvSpPr>
        <p:spPr>
          <a:xfrm>
            <a:off x="1778000" y="1690062"/>
            <a:ext cx="8636000" cy="3477875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dirty="0">
                <a:solidFill>
                  <a:schemeClr val="bg1"/>
                </a:solidFill>
              </a:rPr>
              <a:t>How does the environment impact </a:t>
            </a:r>
            <a:r>
              <a:rPr lang="en-US" sz="4400" b="1" i="1" dirty="0">
                <a:solidFill>
                  <a:schemeClr val="bg1"/>
                </a:solidFill>
              </a:rPr>
              <a:t>resource utilization by coastal marine food webs?</a:t>
            </a:r>
          </a:p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713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902DD-693C-8541-8FEA-11D1C2F75BCC}"/>
              </a:ext>
            </a:extLst>
          </p:cNvPr>
          <p:cNvSpPr txBox="1"/>
          <p:nvPr/>
        </p:nvSpPr>
        <p:spPr>
          <a:xfrm>
            <a:off x="1778000" y="1690062"/>
            <a:ext cx="8636000" cy="3477875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4400" dirty="0">
              <a:solidFill>
                <a:schemeClr val="bg1"/>
              </a:solidFill>
            </a:endParaRPr>
          </a:p>
          <a:p>
            <a:pPr algn="ctr"/>
            <a:r>
              <a:rPr lang="en-US" sz="4400" b="1" i="1" dirty="0">
                <a:solidFill>
                  <a:schemeClr val="bg1"/>
                </a:solidFill>
              </a:rPr>
              <a:t>How does the environment impact </a:t>
            </a:r>
            <a:r>
              <a:rPr lang="en-US" sz="4400" dirty="0">
                <a:solidFill>
                  <a:schemeClr val="bg1"/>
                </a:solidFill>
              </a:rPr>
              <a:t>resource utilization by coastal marine food webs?</a:t>
            </a:r>
          </a:p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325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6B138C-8A13-C64C-BB51-A4D421791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765776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62B760-7EEB-1E4F-979F-C12BC34D3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98546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D68C9-81DC-DD47-A8D0-45E717FF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8" r="70931" b="12793"/>
          <a:stretch/>
        </p:blipFill>
        <p:spPr>
          <a:xfrm>
            <a:off x="1767015" y="49157"/>
            <a:ext cx="976185" cy="6808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3C58D-0809-1B4B-ADAE-68BD97CB3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" t="58831" r="80938" b="22543"/>
          <a:stretch/>
        </p:blipFill>
        <p:spPr>
          <a:xfrm>
            <a:off x="395414" y="2878987"/>
            <a:ext cx="1371601" cy="1149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E29D9-2504-2147-9837-ADC858360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00" r="80188"/>
          <a:stretch/>
        </p:blipFill>
        <p:spPr>
          <a:xfrm>
            <a:off x="-13388" y="6145612"/>
            <a:ext cx="1645508" cy="712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E2F13-BC70-AE48-9CC3-81A6D75D34F7}"/>
              </a:ext>
            </a:extLst>
          </p:cNvPr>
          <p:cNvSpPr txBox="1"/>
          <p:nvPr/>
        </p:nvSpPr>
        <p:spPr>
          <a:xfrm>
            <a:off x="3359888" y="2730301"/>
            <a:ext cx="84954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Helvetica" pitchFamily="2" charset="0"/>
              </a:rPr>
              <a:t>Understanding interactions: what physical conditions are ecologically meaningful?</a:t>
            </a:r>
          </a:p>
        </p:txBody>
      </p:sp>
    </p:spTree>
    <p:extLst>
      <p:ext uri="{BB962C8B-B14F-4D97-AF65-F5344CB8AC3E}">
        <p14:creationId xmlns:p14="http://schemas.microsoft.com/office/powerpoint/2010/main" val="245597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D68C9-81DC-DD47-A8D0-45E717FF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8" r="70931" b="12793"/>
          <a:stretch/>
        </p:blipFill>
        <p:spPr>
          <a:xfrm>
            <a:off x="1767015" y="49157"/>
            <a:ext cx="976185" cy="6808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3C58D-0809-1B4B-ADAE-68BD97CB3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" t="58831" r="80938" b="22543"/>
          <a:stretch/>
        </p:blipFill>
        <p:spPr>
          <a:xfrm>
            <a:off x="395414" y="2878987"/>
            <a:ext cx="1371601" cy="1149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E29D9-2504-2147-9837-ADC858360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00" r="80188"/>
          <a:stretch/>
        </p:blipFill>
        <p:spPr>
          <a:xfrm>
            <a:off x="-13388" y="6145612"/>
            <a:ext cx="1645508" cy="712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E2F13-BC70-AE48-9CC3-81A6D75D34F7}"/>
              </a:ext>
            </a:extLst>
          </p:cNvPr>
          <p:cNvSpPr txBox="1"/>
          <p:nvPr/>
        </p:nvSpPr>
        <p:spPr>
          <a:xfrm>
            <a:off x="2423987" y="-68530"/>
            <a:ext cx="8868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Understanding change: what is ecologically meaningful?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1D77D5-6C48-7448-851B-85AC6899BC14}"/>
              </a:ext>
            </a:extLst>
          </p:cNvPr>
          <p:cNvCxnSpPr>
            <a:cxnSpLocks/>
          </p:cNvCxnSpPr>
          <p:nvPr/>
        </p:nvCxnSpPr>
        <p:spPr>
          <a:xfrm>
            <a:off x="2965621" y="4510219"/>
            <a:ext cx="1223318" cy="481912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92A3A5-0D43-B445-8948-9AE4565B06F3}"/>
              </a:ext>
            </a:extLst>
          </p:cNvPr>
          <p:cNvSpPr txBox="1"/>
          <p:nvPr/>
        </p:nvSpPr>
        <p:spPr>
          <a:xfrm>
            <a:off x="4411367" y="4668965"/>
            <a:ext cx="118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Dissolved Nitrogen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5DCBA2-C999-2E49-A688-FE54DF4D844E}"/>
              </a:ext>
            </a:extLst>
          </p:cNvPr>
          <p:cNvCxnSpPr>
            <a:cxnSpLocks/>
          </p:cNvCxnSpPr>
          <p:nvPr/>
        </p:nvCxnSpPr>
        <p:spPr>
          <a:xfrm flipV="1">
            <a:off x="5708823" y="5004420"/>
            <a:ext cx="1149180" cy="3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E8D373-4D32-5946-B8E4-0688B9009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470" b="62890"/>
          <a:stretch/>
        </p:blipFill>
        <p:spPr>
          <a:xfrm>
            <a:off x="7185166" y="4255190"/>
            <a:ext cx="1822705" cy="1498459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9041D89C-16F8-1544-9AA1-59A4EE22849A}"/>
              </a:ext>
            </a:extLst>
          </p:cNvPr>
          <p:cNvSpPr/>
          <p:nvPr/>
        </p:nvSpPr>
        <p:spPr>
          <a:xfrm>
            <a:off x="1767015" y="4028167"/>
            <a:ext cx="1050323" cy="963964"/>
          </a:xfrm>
          <a:prstGeom prst="frame">
            <a:avLst>
              <a:gd name="adj1" fmla="val 329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5B19DC-9DB3-0144-930F-C141FAE6BF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76" b="70151"/>
          <a:stretch/>
        </p:blipFill>
        <p:spPr>
          <a:xfrm>
            <a:off x="4709078" y="1707763"/>
            <a:ext cx="2747924" cy="12813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6331E6-405A-EA4E-8B71-02EEA43C2BF4}"/>
              </a:ext>
            </a:extLst>
          </p:cNvPr>
          <p:cNvCxnSpPr>
            <a:cxnSpLocks/>
          </p:cNvCxnSpPr>
          <p:nvPr/>
        </p:nvCxnSpPr>
        <p:spPr>
          <a:xfrm flipV="1">
            <a:off x="2965621" y="2607276"/>
            <a:ext cx="2114159" cy="1579777"/>
          </a:xfrm>
          <a:prstGeom prst="straightConnector1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85AB84-67AF-5142-9419-9C81DD13B051}"/>
              </a:ext>
            </a:extLst>
          </p:cNvPr>
          <p:cNvSpPr txBox="1"/>
          <p:nvPr/>
        </p:nvSpPr>
        <p:spPr>
          <a:xfrm>
            <a:off x="5708823" y="1473088"/>
            <a:ext cx="1073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Predator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749016-05DB-594B-876C-9F04245812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9" t="53569" r="37624"/>
          <a:stretch/>
        </p:blipFill>
        <p:spPr>
          <a:xfrm>
            <a:off x="8096518" y="2183711"/>
            <a:ext cx="2789282" cy="14384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10E4BC-AF59-524D-9699-84D682BBD514}"/>
              </a:ext>
            </a:extLst>
          </p:cNvPr>
          <p:cNvCxnSpPr>
            <a:cxnSpLocks/>
          </p:cNvCxnSpPr>
          <p:nvPr/>
        </p:nvCxnSpPr>
        <p:spPr>
          <a:xfrm flipV="1">
            <a:off x="8884508" y="3622129"/>
            <a:ext cx="606651" cy="1046836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BCEF4D-97C8-6844-99BD-139638D4011E}"/>
              </a:ext>
            </a:extLst>
          </p:cNvPr>
          <p:cNvCxnSpPr>
            <a:cxnSpLocks/>
          </p:cNvCxnSpPr>
          <p:nvPr/>
        </p:nvCxnSpPr>
        <p:spPr>
          <a:xfrm flipH="1" flipV="1">
            <a:off x="7549978" y="2183710"/>
            <a:ext cx="1173892" cy="432741"/>
          </a:xfrm>
          <a:prstGeom prst="straightConnector1">
            <a:avLst/>
          </a:prstGeom>
          <a:ln w="7620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73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1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D68C9-81DC-DD47-A8D0-45E717FF2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48" r="70931" b="12793"/>
          <a:stretch/>
        </p:blipFill>
        <p:spPr>
          <a:xfrm>
            <a:off x="1767015" y="49157"/>
            <a:ext cx="976185" cy="68088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63C58D-0809-1B4B-ADAE-68BD97CB3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3" t="58831" r="80938" b="22543"/>
          <a:stretch/>
        </p:blipFill>
        <p:spPr>
          <a:xfrm>
            <a:off x="395414" y="2878987"/>
            <a:ext cx="1371601" cy="1149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4E29D9-2504-2147-9837-ADC858360B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900" r="80188"/>
          <a:stretch/>
        </p:blipFill>
        <p:spPr>
          <a:xfrm>
            <a:off x="-13388" y="6145612"/>
            <a:ext cx="1645508" cy="7123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E2F13-BC70-AE48-9CC3-81A6D75D34F7}"/>
              </a:ext>
            </a:extLst>
          </p:cNvPr>
          <p:cNvSpPr txBox="1"/>
          <p:nvPr/>
        </p:nvSpPr>
        <p:spPr>
          <a:xfrm>
            <a:off x="2423987" y="-68530"/>
            <a:ext cx="8868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Helvetica" pitchFamily="2" charset="0"/>
              </a:rPr>
              <a:t>Understanding change: what is ecologically meaningful?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1D77D5-6C48-7448-851B-85AC6899BC14}"/>
              </a:ext>
            </a:extLst>
          </p:cNvPr>
          <p:cNvCxnSpPr>
            <a:cxnSpLocks/>
          </p:cNvCxnSpPr>
          <p:nvPr/>
        </p:nvCxnSpPr>
        <p:spPr>
          <a:xfrm>
            <a:off x="2965621" y="4510219"/>
            <a:ext cx="1223318" cy="481912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92A3A5-0D43-B445-8948-9AE4565B06F3}"/>
              </a:ext>
            </a:extLst>
          </p:cNvPr>
          <p:cNvSpPr txBox="1"/>
          <p:nvPr/>
        </p:nvSpPr>
        <p:spPr>
          <a:xfrm>
            <a:off x="4411367" y="4668965"/>
            <a:ext cx="11862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Dissolved Nitrogen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5DCBA2-C999-2E49-A688-FE54DF4D844E}"/>
              </a:ext>
            </a:extLst>
          </p:cNvPr>
          <p:cNvCxnSpPr>
            <a:cxnSpLocks/>
          </p:cNvCxnSpPr>
          <p:nvPr/>
        </p:nvCxnSpPr>
        <p:spPr>
          <a:xfrm flipV="1">
            <a:off x="5708823" y="5004420"/>
            <a:ext cx="1149180" cy="3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E8D373-4D32-5946-B8E4-0688B90099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3470" b="62890"/>
          <a:stretch/>
        </p:blipFill>
        <p:spPr>
          <a:xfrm>
            <a:off x="7185166" y="4255190"/>
            <a:ext cx="1822705" cy="1498459"/>
          </a:xfrm>
          <a:prstGeom prst="rect">
            <a:avLst/>
          </a:prstGeom>
        </p:spPr>
      </p:pic>
      <p:sp>
        <p:nvSpPr>
          <p:cNvPr id="15" name="Frame 14">
            <a:extLst>
              <a:ext uri="{FF2B5EF4-FFF2-40B4-BE49-F238E27FC236}">
                <a16:creationId xmlns:a16="http://schemas.microsoft.com/office/drawing/2014/main" id="{9041D89C-16F8-1544-9AA1-59A4EE22849A}"/>
              </a:ext>
            </a:extLst>
          </p:cNvPr>
          <p:cNvSpPr/>
          <p:nvPr/>
        </p:nvSpPr>
        <p:spPr>
          <a:xfrm>
            <a:off x="1767015" y="4028167"/>
            <a:ext cx="1050323" cy="963964"/>
          </a:xfrm>
          <a:prstGeom prst="frame">
            <a:avLst>
              <a:gd name="adj1" fmla="val 3291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5B19DC-9DB3-0144-930F-C141FAE6BF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76" b="70151"/>
          <a:stretch/>
        </p:blipFill>
        <p:spPr>
          <a:xfrm>
            <a:off x="4709078" y="1707763"/>
            <a:ext cx="2747924" cy="128130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B6331E6-405A-EA4E-8B71-02EEA43C2BF4}"/>
              </a:ext>
            </a:extLst>
          </p:cNvPr>
          <p:cNvCxnSpPr>
            <a:cxnSpLocks/>
          </p:cNvCxnSpPr>
          <p:nvPr/>
        </p:nvCxnSpPr>
        <p:spPr>
          <a:xfrm flipV="1">
            <a:off x="2965621" y="2607276"/>
            <a:ext cx="2114159" cy="1579777"/>
          </a:xfrm>
          <a:prstGeom prst="straightConnector1">
            <a:avLst/>
          </a:prstGeom>
          <a:ln w="76200">
            <a:solidFill>
              <a:schemeClr val="accent1">
                <a:alpha val="2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385AB84-67AF-5142-9419-9C81DD13B051}"/>
              </a:ext>
            </a:extLst>
          </p:cNvPr>
          <p:cNvSpPr txBox="1"/>
          <p:nvPr/>
        </p:nvSpPr>
        <p:spPr>
          <a:xfrm>
            <a:off x="5079780" y="1298715"/>
            <a:ext cx="258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Predator Interactions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A749016-05DB-594B-876C-9F04245812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59" t="53569" r="37624"/>
          <a:stretch/>
        </p:blipFill>
        <p:spPr>
          <a:xfrm>
            <a:off x="8096518" y="2183711"/>
            <a:ext cx="2789282" cy="143841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F10E4BC-AF59-524D-9699-84D682BBD514}"/>
              </a:ext>
            </a:extLst>
          </p:cNvPr>
          <p:cNvCxnSpPr>
            <a:cxnSpLocks/>
          </p:cNvCxnSpPr>
          <p:nvPr/>
        </p:nvCxnSpPr>
        <p:spPr>
          <a:xfrm flipV="1">
            <a:off x="8884508" y="3622129"/>
            <a:ext cx="606651" cy="1046836"/>
          </a:xfrm>
          <a:prstGeom prst="straightConnector1">
            <a:avLst/>
          </a:prstGeom>
          <a:ln w="76200"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2BCEF4D-97C8-6844-99BD-139638D4011E}"/>
              </a:ext>
            </a:extLst>
          </p:cNvPr>
          <p:cNvCxnSpPr>
            <a:cxnSpLocks/>
          </p:cNvCxnSpPr>
          <p:nvPr/>
        </p:nvCxnSpPr>
        <p:spPr>
          <a:xfrm flipH="1" flipV="1">
            <a:off x="7549978" y="2183710"/>
            <a:ext cx="1173892" cy="432741"/>
          </a:xfrm>
          <a:prstGeom prst="straightConnector1">
            <a:avLst/>
          </a:prstGeom>
          <a:ln w="76200"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F76BE55-5119-9D48-AB98-A4F3F64FFF28}"/>
              </a:ext>
            </a:extLst>
          </p:cNvPr>
          <p:cNvCxnSpPr>
            <a:cxnSpLocks/>
          </p:cNvCxnSpPr>
          <p:nvPr/>
        </p:nvCxnSpPr>
        <p:spPr>
          <a:xfrm flipH="1" flipV="1">
            <a:off x="7566451" y="2187826"/>
            <a:ext cx="1173892" cy="432741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3CD89D-6E49-6047-BBD8-D2776BFE02F3}"/>
              </a:ext>
            </a:extLst>
          </p:cNvPr>
          <p:cNvCxnSpPr>
            <a:cxnSpLocks/>
          </p:cNvCxnSpPr>
          <p:nvPr/>
        </p:nvCxnSpPr>
        <p:spPr>
          <a:xfrm flipV="1">
            <a:off x="8884508" y="3622129"/>
            <a:ext cx="606651" cy="1046836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09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43020</TotalTime>
  <Words>1836</Words>
  <Application>Microsoft Macintosh PowerPoint</Application>
  <PresentationFormat>Widescreen</PresentationFormat>
  <Paragraphs>518</Paragraphs>
  <Slides>68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ＭＳ Ｐゴシック</vt:lpstr>
      <vt:lpstr>Arial</vt:lpstr>
      <vt:lpstr>Calibri</vt:lpstr>
      <vt:lpstr>Calibri Light</vt:lpstr>
      <vt:lpstr>Cambria Math</vt:lpstr>
      <vt:lpstr>Helvetica</vt:lpstr>
      <vt:lpstr>Open Sans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How do physical conditions alter food webs?</vt:lpstr>
      <vt:lpstr>How do physical conditions alter food webs?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</vt:lpstr>
      <vt:lpstr>δ15N of phenylalnine</vt:lpstr>
      <vt:lpstr>δ13C to calculate movement/foraging location and carbon sources</vt:lpstr>
      <vt:lpstr>PowerPoint Presentation</vt:lpstr>
      <vt:lpstr>PowerPoint Presentation</vt:lpstr>
      <vt:lpstr>Variations in biogeochemistry: nitrogen resources</vt:lpstr>
      <vt:lpstr>PowerPoint Presentation</vt:lpstr>
      <vt:lpstr>PowerPoint Presentation</vt:lpstr>
      <vt:lpstr>PowerPoint Presentation</vt:lpstr>
      <vt:lpstr>Variations in physiology: trophic enrichment</vt:lpstr>
      <vt:lpstr>Variations in physiology: tissue turnover</vt:lpstr>
      <vt:lpstr>In Summary</vt:lpstr>
      <vt:lpstr>PowerPoint Presentation</vt:lpstr>
      <vt:lpstr>PowerPoint Presentation</vt:lpstr>
      <vt:lpstr>PowerPoint Presentation</vt:lpstr>
      <vt:lpstr>PowerPoint Presentation</vt:lpstr>
      <vt:lpstr>Parameterizing the trophic position equation: Amino Acids</vt:lpstr>
      <vt:lpstr>Addressing Trophic Enrichment Factor Variability: Primary Production</vt:lpstr>
      <vt:lpstr>How should we parameterize trophic position?</vt:lpstr>
      <vt:lpstr>PowerPoint Presentation</vt:lpstr>
      <vt:lpstr>PowerPoint Presentation</vt:lpstr>
      <vt:lpstr>PowerPoint Presentation</vt:lpstr>
      <vt:lpstr>PowerPoint Presentation</vt:lpstr>
      <vt:lpstr>Applying temporal lag: tissue turnover</vt:lpstr>
      <vt:lpstr>PowerPoint Presentation</vt:lpstr>
      <vt:lpstr>PowerPoint Presentation</vt:lpstr>
      <vt:lpstr>Prey Covariates</vt:lpstr>
      <vt:lpstr>Modelling food web assimilated resources through time, with the environment</vt:lpstr>
      <vt:lpstr>Applying temporal lags: delay in ecological response</vt:lpstr>
      <vt:lpstr>Modelling food web assimilated resources through time, with the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Collaborators and Acknowledgements </vt:lpstr>
      <vt:lpstr>PowerPoint Presentation</vt:lpstr>
      <vt:lpstr>PowerPoint Presentation</vt:lpstr>
      <vt:lpstr>Challenges of Scale</vt:lpstr>
      <vt:lpstr>PowerPoint Presentation</vt:lpstr>
      <vt:lpstr>PowerPoint Presentation</vt:lpstr>
      <vt:lpstr>Modelling food web assimilated resources through time, with the environment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PowerPoint Presentation</vt:lpstr>
      <vt:lpstr>Variation in bottom up control of food web assimilated productivity by nitrogen resources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web-assimilated productivity and a century of environmental change</dc:title>
  <dc:creator>mfeddern</dc:creator>
  <cp:lastModifiedBy>Megan Feddern</cp:lastModifiedBy>
  <cp:revision>163</cp:revision>
  <dcterms:created xsi:type="dcterms:W3CDTF">2020-10-12T22:52:23Z</dcterms:created>
  <dcterms:modified xsi:type="dcterms:W3CDTF">2021-09-30T14:44:53Z</dcterms:modified>
</cp:coreProperties>
</file>